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92" r:id="rId2"/>
    <p:sldId id="568" r:id="rId3"/>
    <p:sldId id="989" r:id="rId4"/>
    <p:sldId id="4198" r:id="rId5"/>
    <p:sldId id="291" r:id="rId6"/>
    <p:sldId id="2206" r:id="rId7"/>
    <p:sldId id="654" r:id="rId8"/>
    <p:sldId id="993" r:id="rId9"/>
    <p:sldId id="4192" r:id="rId10"/>
    <p:sldId id="4193" r:id="rId11"/>
    <p:sldId id="999" r:id="rId12"/>
    <p:sldId id="1012" r:id="rId13"/>
    <p:sldId id="277" r:id="rId14"/>
    <p:sldId id="278" r:id="rId15"/>
    <p:sldId id="283" r:id="rId16"/>
    <p:sldId id="1010" r:id="rId17"/>
    <p:sldId id="1018" r:id="rId18"/>
    <p:sldId id="3517" r:id="rId19"/>
    <p:sldId id="4183" r:id="rId20"/>
    <p:sldId id="1011" r:id="rId21"/>
    <p:sldId id="1009" r:id="rId22"/>
    <p:sldId id="4210" r:id="rId23"/>
    <p:sldId id="4201" r:id="rId24"/>
    <p:sldId id="4202" r:id="rId25"/>
    <p:sldId id="4203" r:id="rId26"/>
    <p:sldId id="4200" r:id="rId27"/>
    <p:sldId id="4209" r:id="rId28"/>
    <p:sldId id="4205" r:id="rId29"/>
    <p:sldId id="4206" r:id="rId30"/>
    <p:sldId id="4207" r:id="rId31"/>
    <p:sldId id="4208" r:id="rId32"/>
    <p:sldId id="1008" r:id="rId33"/>
    <p:sldId id="293"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6FF"/>
    <a:srgbClr val="569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50"/>
  </p:normalViewPr>
  <p:slideViewPr>
    <p:cSldViewPr snapToGrid="0" snapToObjects="1">
      <p:cViewPr varScale="1">
        <p:scale>
          <a:sx n="105" d="100"/>
          <a:sy n="105" d="100"/>
        </p:scale>
        <p:origin x="4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56837606837603E-2"/>
          <c:y val="7.0316141669209298E-2"/>
          <c:w val="0.81654230769230796"/>
          <c:h val="0.80781183851151395"/>
        </c:manualLayout>
      </c:layout>
      <c:scatterChart>
        <c:scatterStyle val="lineMarker"/>
        <c:varyColors val="0"/>
        <c:ser>
          <c:idx val="0"/>
          <c:order val="0"/>
          <c:tx>
            <c:strRef>
              <c:f>Sheet1!$B$1</c:f>
              <c:strCache>
                <c:ptCount val="1"/>
                <c:pt idx="0">
                  <c:v>Y-Values</c:v>
                </c:pt>
              </c:strCache>
            </c:strRef>
          </c:tx>
          <c:spPr>
            <a:ln w="28575" cap="rnd">
              <a:solidFill>
                <a:srgbClr val="001965"/>
              </a:solidFill>
              <a:round/>
            </a:ln>
            <a:effectLst/>
          </c:spPr>
          <c:marker>
            <c:symbol val="circle"/>
            <c:size val="7"/>
            <c:spPr>
              <a:solidFill>
                <a:srgbClr val="001965"/>
              </a:solidFill>
              <a:ln w="19050">
                <a:solidFill>
                  <a:srgbClr val="001965"/>
                </a:solidFill>
              </a:ln>
              <a:effectLst/>
            </c:spPr>
          </c:marker>
          <c:dPt>
            <c:idx val="0"/>
            <c:marker>
              <c:symbol val="none"/>
            </c:marker>
            <c:bubble3D val="0"/>
            <c:extLst>
              <c:ext xmlns:c16="http://schemas.microsoft.com/office/drawing/2014/chart" uri="{C3380CC4-5D6E-409C-BE32-E72D297353CC}">
                <c16:uniqueId val="{00000000-9591-4766-AD99-50970A16014A}"/>
              </c:ext>
            </c:extLst>
          </c:dPt>
          <c:dPt>
            <c:idx val="1"/>
            <c:marker>
              <c:spPr>
                <a:solidFill>
                  <a:srgbClr val="001965"/>
                </a:solidFill>
                <a:ln w="19050">
                  <a:noFill/>
                </a:ln>
                <a:effectLst/>
              </c:spPr>
            </c:marker>
            <c:bubble3D val="0"/>
            <c:extLst>
              <c:ext xmlns:c16="http://schemas.microsoft.com/office/drawing/2014/chart" uri="{C3380CC4-5D6E-409C-BE32-E72D297353CC}">
                <c16:uniqueId val="{00000001-9591-4766-AD99-50970A16014A}"/>
              </c:ext>
            </c:extLst>
          </c:dPt>
          <c:dPt>
            <c:idx val="2"/>
            <c:marker>
              <c:symbol val="none"/>
            </c:marker>
            <c:bubble3D val="0"/>
            <c:extLst>
              <c:ext xmlns:c16="http://schemas.microsoft.com/office/drawing/2014/chart" uri="{C3380CC4-5D6E-409C-BE32-E72D297353CC}">
                <c16:uniqueId val="{00000002-9591-4766-AD99-50970A16014A}"/>
              </c:ext>
            </c:extLst>
          </c:dPt>
          <c:dPt>
            <c:idx val="3"/>
            <c:marker>
              <c:symbol val="none"/>
            </c:marker>
            <c:bubble3D val="0"/>
            <c:spPr>
              <a:ln w="28575" cap="rnd">
                <a:noFill/>
                <a:round/>
              </a:ln>
              <a:effectLst/>
            </c:spPr>
            <c:extLst>
              <c:ext xmlns:c16="http://schemas.microsoft.com/office/drawing/2014/chart" uri="{C3380CC4-5D6E-409C-BE32-E72D297353CC}">
                <c16:uniqueId val="{00000004-9591-4766-AD99-50970A16014A}"/>
              </c:ext>
            </c:extLst>
          </c:dPt>
          <c:dPt>
            <c:idx val="4"/>
            <c:marker>
              <c:spPr>
                <a:solidFill>
                  <a:srgbClr val="001965"/>
                </a:solidFill>
                <a:ln w="19050">
                  <a:noFill/>
                </a:ln>
                <a:effectLst/>
              </c:spPr>
            </c:marker>
            <c:bubble3D val="0"/>
            <c:extLst>
              <c:ext xmlns:c16="http://schemas.microsoft.com/office/drawing/2014/chart" uri="{C3380CC4-5D6E-409C-BE32-E72D297353CC}">
                <c16:uniqueId val="{00000005-9591-4766-AD99-50970A16014A}"/>
              </c:ext>
            </c:extLst>
          </c:dPt>
          <c:dPt>
            <c:idx val="5"/>
            <c:marker>
              <c:symbol val="none"/>
            </c:marker>
            <c:bubble3D val="0"/>
            <c:extLst>
              <c:ext xmlns:c16="http://schemas.microsoft.com/office/drawing/2014/chart" uri="{C3380CC4-5D6E-409C-BE32-E72D297353CC}">
                <c16:uniqueId val="{00000006-9591-4766-AD99-50970A16014A}"/>
              </c:ext>
            </c:extLst>
          </c:dPt>
          <c:dPt>
            <c:idx val="6"/>
            <c:marker>
              <c:symbol val="none"/>
            </c:marker>
            <c:bubble3D val="0"/>
            <c:spPr>
              <a:ln w="28575" cap="rnd">
                <a:noFill/>
                <a:round/>
              </a:ln>
              <a:effectLst/>
            </c:spPr>
            <c:extLst>
              <c:ext xmlns:c16="http://schemas.microsoft.com/office/drawing/2014/chart" uri="{C3380CC4-5D6E-409C-BE32-E72D297353CC}">
                <c16:uniqueId val="{00000008-9591-4766-AD99-50970A16014A}"/>
              </c:ext>
            </c:extLst>
          </c:dPt>
          <c:dPt>
            <c:idx val="7"/>
            <c:marker>
              <c:spPr>
                <a:solidFill>
                  <a:srgbClr val="001965"/>
                </a:solidFill>
                <a:ln w="19050">
                  <a:noFill/>
                </a:ln>
                <a:effectLst/>
              </c:spPr>
            </c:marker>
            <c:bubble3D val="0"/>
            <c:extLst>
              <c:ext xmlns:c16="http://schemas.microsoft.com/office/drawing/2014/chart" uri="{C3380CC4-5D6E-409C-BE32-E72D297353CC}">
                <c16:uniqueId val="{00000009-9591-4766-AD99-50970A16014A}"/>
              </c:ext>
            </c:extLst>
          </c:dPt>
          <c:dPt>
            <c:idx val="8"/>
            <c:marker>
              <c:symbol val="none"/>
            </c:marker>
            <c:bubble3D val="0"/>
            <c:extLst>
              <c:ext xmlns:c16="http://schemas.microsoft.com/office/drawing/2014/chart" uri="{C3380CC4-5D6E-409C-BE32-E72D297353CC}">
                <c16:uniqueId val="{0000000A-9591-4766-AD99-50970A16014A}"/>
              </c:ext>
            </c:extLst>
          </c:dPt>
          <c:dPt>
            <c:idx val="9"/>
            <c:marker>
              <c:symbol val="none"/>
            </c:marker>
            <c:bubble3D val="0"/>
            <c:spPr>
              <a:ln w="28575" cap="rnd">
                <a:noFill/>
                <a:round/>
              </a:ln>
              <a:effectLst/>
            </c:spPr>
            <c:extLst>
              <c:ext xmlns:c16="http://schemas.microsoft.com/office/drawing/2014/chart" uri="{C3380CC4-5D6E-409C-BE32-E72D297353CC}">
                <c16:uniqueId val="{0000000C-9591-4766-AD99-50970A16014A}"/>
              </c:ext>
            </c:extLst>
          </c:dPt>
          <c:dPt>
            <c:idx val="10"/>
            <c:marker>
              <c:spPr>
                <a:solidFill>
                  <a:srgbClr val="001965"/>
                </a:solidFill>
                <a:ln w="19050">
                  <a:noFill/>
                </a:ln>
                <a:effectLst/>
              </c:spPr>
            </c:marker>
            <c:bubble3D val="0"/>
            <c:extLst>
              <c:ext xmlns:c16="http://schemas.microsoft.com/office/drawing/2014/chart" uri="{C3380CC4-5D6E-409C-BE32-E72D297353CC}">
                <c16:uniqueId val="{0000000D-9591-4766-AD99-50970A16014A}"/>
              </c:ext>
            </c:extLst>
          </c:dPt>
          <c:dPt>
            <c:idx val="11"/>
            <c:marker>
              <c:symbol val="none"/>
            </c:marker>
            <c:bubble3D val="0"/>
            <c:extLst>
              <c:ext xmlns:c16="http://schemas.microsoft.com/office/drawing/2014/chart" uri="{C3380CC4-5D6E-409C-BE32-E72D297353CC}">
                <c16:uniqueId val="{0000000E-9591-4766-AD99-50970A16014A}"/>
              </c:ext>
            </c:extLst>
          </c:dPt>
          <c:dPt>
            <c:idx val="12"/>
            <c:marker>
              <c:symbol val="none"/>
            </c:marker>
            <c:bubble3D val="0"/>
            <c:spPr>
              <a:ln w="28575" cap="rnd">
                <a:noFill/>
                <a:round/>
              </a:ln>
              <a:effectLst/>
            </c:spPr>
            <c:extLst>
              <c:ext xmlns:c16="http://schemas.microsoft.com/office/drawing/2014/chart" uri="{C3380CC4-5D6E-409C-BE32-E72D297353CC}">
                <c16:uniqueId val="{00000010-9591-4766-AD99-50970A16014A}"/>
              </c:ext>
            </c:extLst>
          </c:dPt>
          <c:dPt>
            <c:idx val="13"/>
            <c:marker>
              <c:spPr>
                <a:solidFill>
                  <a:srgbClr val="001965"/>
                </a:solidFill>
                <a:ln w="19050">
                  <a:noFill/>
                </a:ln>
                <a:effectLst/>
              </c:spPr>
            </c:marker>
            <c:bubble3D val="0"/>
            <c:extLst>
              <c:ext xmlns:c16="http://schemas.microsoft.com/office/drawing/2014/chart" uri="{C3380CC4-5D6E-409C-BE32-E72D297353CC}">
                <c16:uniqueId val="{00000011-9591-4766-AD99-50970A16014A}"/>
              </c:ext>
            </c:extLst>
          </c:dPt>
          <c:dPt>
            <c:idx val="14"/>
            <c:marker>
              <c:symbol val="none"/>
            </c:marker>
            <c:bubble3D val="0"/>
            <c:extLst>
              <c:ext xmlns:c16="http://schemas.microsoft.com/office/drawing/2014/chart" uri="{C3380CC4-5D6E-409C-BE32-E72D297353CC}">
                <c16:uniqueId val="{00000012-9591-4766-AD99-50970A16014A}"/>
              </c:ext>
            </c:extLst>
          </c:dPt>
          <c:xVal>
            <c:numRef>
              <c:f>Sheet1!$A$2:$A$16</c:f>
              <c:numCache>
                <c:formatCode>General</c:formatCode>
                <c:ptCount val="15"/>
                <c:pt idx="0">
                  <c:v>0.98</c:v>
                </c:pt>
                <c:pt idx="1">
                  <c:v>1.41</c:v>
                </c:pt>
                <c:pt idx="2">
                  <c:v>2.0499999999999998</c:v>
                </c:pt>
                <c:pt idx="4">
                  <c:v>1</c:v>
                </c:pt>
                <c:pt idx="6">
                  <c:v>1.1499999999999999</c:v>
                </c:pt>
                <c:pt idx="7">
                  <c:v>1.21</c:v>
                </c:pt>
                <c:pt idx="8">
                  <c:v>1.28</c:v>
                </c:pt>
                <c:pt idx="9">
                  <c:v>1.52</c:v>
                </c:pt>
                <c:pt idx="10">
                  <c:v>1.63</c:v>
                </c:pt>
                <c:pt idx="11">
                  <c:v>1.74</c:v>
                </c:pt>
                <c:pt idx="12">
                  <c:v>2.5299999999999998</c:v>
                </c:pt>
                <c:pt idx="13">
                  <c:v>2.74</c:v>
                </c:pt>
                <c:pt idx="14">
                  <c:v>2.97</c:v>
                </c:pt>
              </c:numCache>
            </c:numRef>
          </c:xVal>
          <c:yVal>
            <c:numRef>
              <c:f>Sheet1!$B$2:$B$16</c:f>
              <c:numCache>
                <c:formatCode>General</c:formatCode>
                <c:ptCount val="15"/>
                <c:pt idx="0">
                  <c:v>4.5</c:v>
                </c:pt>
                <c:pt idx="1">
                  <c:v>4.5</c:v>
                </c:pt>
                <c:pt idx="2">
                  <c:v>4.5</c:v>
                </c:pt>
                <c:pt idx="3">
                  <c:v>3.5</c:v>
                </c:pt>
                <c:pt idx="4">
                  <c:v>3.5</c:v>
                </c:pt>
                <c:pt idx="5">
                  <c:v>3.5</c:v>
                </c:pt>
                <c:pt idx="6">
                  <c:v>2.5</c:v>
                </c:pt>
                <c:pt idx="7">
                  <c:v>2.5</c:v>
                </c:pt>
                <c:pt idx="8">
                  <c:v>2.5</c:v>
                </c:pt>
                <c:pt idx="9">
                  <c:v>1.5</c:v>
                </c:pt>
                <c:pt idx="10">
                  <c:v>1.5</c:v>
                </c:pt>
                <c:pt idx="11">
                  <c:v>1.5</c:v>
                </c:pt>
                <c:pt idx="12">
                  <c:v>0.5</c:v>
                </c:pt>
                <c:pt idx="13">
                  <c:v>0.5</c:v>
                </c:pt>
                <c:pt idx="14">
                  <c:v>0.5</c:v>
                </c:pt>
              </c:numCache>
            </c:numRef>
          </c:yVal>
          <c:smooth val="0"/>
          <c:extLst>
            <c:ext xmlns:c16="http://schemas.microsoft.com/office/drawing/2014/chart" uri="{C3380CC4-5D6E-409C-BE32-E72D297353CC}">
              <c16:uniqueId val="{0000002B-9591-4766-AD99-50970A16014A}"/>
            </c:ext>
          </c:extLst>
        </c:ser>
        <c:dLbls>
          <c:showLegendKey val="0"/>
          <c:showVal val="0"/>
          <c:showCatName val="0"/>
          <c:showSerName val="0"/>
          <c:showPercent val="0"/>
          <c:showBubbleSize val="0"/>
        </c:dLbls>
        <c:axId val="2114152072"/>
        <c:axId val="2114155640"/>
      </c:scatterChart>
      <c:valAx>
        <c:axId val="2114152072"/>
        <c:scaling>
          <c:orientation val="minMax"/>
          <c:max val="3"/>
          <c:min val="0.5"/>
        </c:scaling>
        <c:delete val="0"/>
        <c:axPos val="b"/>
        <c:numFmt formatCode="General" sourceLinked="1"/>
        <c:majorTickMark val="out"/>
        <c:minorTickMark val="none"/>
        <c:tickLblPos val="nextTo"/>
        <c:spPr>
          <a:noFill/>
          <a:ln w="19050" cap="flat" cmpd="sng" algn="ctr">
            <a:solidFill>
              <a:srgbClr val="001965"/>
            </a:solidFill>
            <a:round/>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it-IT"/>
          </a:p>
        </c:txPr>
        <c:crossAx val="2114155640"/>
        <c:crosses val="autoZero"/>
        <c:crossBetween val="midCat"/>
        <c:majorUnit val="0.5"/>
      </c:valAx>
      <c:valAx>
        <c:axId val="2114155640"/>
        <c:scaling>
          <c:orientation val="minMax"/>
          <c:max val="5"/>
          <c:min val="0"/>
        </c:scaling>
        <c:delete val="0"/>
        <c:axPos val="l"/>
        <c:numFmt formatCode="General" sourceLinked="1"/>
        <c:majorTickMark val="none"/>
        <c:minorTickMark val="none"/>
        <c:tickLblPos val="none"/>
        <c:spPr>
          <a:noFill/>
          <a:ln w="19050" cap="flat" cmpd="sng" algn="ctr">
            <a:solidFill>
              <a:srgbClr val="009FDA"/>
            </a:solidFill>
            <a:prstDash val="sysDot"/>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2114152072"/>
        <c:crossesAt val="1"/>
        <c:crossBetween val="midCat"/>
      </c:valAx>
      <c:spPr>
        <a:noFill/>
        <a:ln>
          <a:noFill/>
        </a:ln>
        <a:effectLst/>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348622320678998E-2"/>
          <c:y val="3.9694818301429E-2"/>
          <c:w val="0.89815105775052295"/>
          <c:h val="0.84946988811531399"/>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82786F"/>
              </a:solidFill>
            </c:spPr>
            <c:extLst>
              <c:ext xmlns:c16="http://schemas.microsoft.com/office/drawing/2014/chart" uri="{C3380CC4-5D6E-409C-BE32-E72D297353CC}">
                <c16:uniqueId val="{00000001-7673-4AC5-A63D-168639A43B3D}"/>
              </c:ext>
            </c:extLst>
          </c:dPt>
          <c:dPt>
            <c:idx val="1"/>
            <c:invertIfNegative val="0"/>
            <c:bubble3D val="0"/>
            <c:spPr>
              <a:solidFill>
                <a:srgbClr val="AEA79F"/>
              </a:solidFill>
            </c:spPr>
            <c:extLst>
              <c:ext xmlns:c16="http://schemas.microsoft.com/office/drawing/2014/chart" uri="{C3380CC4-5D6E-409C-BE32-E72D297353CC}">
                <c16:uniqueId val="{00000003-7673-4AC5-A63D-168639A43B3D}"/>
              </c:ext>
            </c:extLst>
          </c:dPt>
          <c:dPt>
            <c:idx val="2"/>
            <c:invertIfNegative val="0"/>
            <c:bubble3D val="0"/>
            <c:spPr>
              <a:solidFill>
                <a:srgbClr val="C7C2BA"/>
              </a:solidFill>
            </c:spPr>
            <c:extLst>
              <c:ext xmlns:c16="http://schemas.microsoft.com/office/drawing/2014/chart" uri="{C3380CC4-5D6E-409C-BE32-E72D297353CC}">
                <c16:uniqueId val="{00000005-7673-4AC5-A63D-168639A43B3D}"/>
              </c:ext>
            </c:extLst>
          </c:dPt>
          <c:dPt>
            <c:idx val="3"/>
            <c:invertIfNegative val="0"/>
            <c:bubble3D val="0"/>
            <c:spPr>
              <a:solidFill>
                <a:srgbClr val="E0DED8"/>
              </a:solidFill>
            </c:spPr>
            <c:extLst>
              <c:ext xmlns:c16="http://schemas.microsoft.com/office/drawing/2014/chart" uri="{C3380CC4-5D6E-409C-BE32-E72D297353CC}">
                <c16:uniqueId val="{00000007-7673-4AC5-A63D-168639A43B3D}"/>
              </c:ext>
            </c:extLst>
          </c:dPt>
          <c:dPt>
            <c:idx val="4"/>
            <c:invertIfNegative val="0"/>
            <c:bubble3D val="0"/>
            <c:spPr>
              <a:solidFill>
                <a:srgbClr val="C2DEEA"/>
              </a:solidFill>
            </c:spPr>
            <c:extLst>
              <c:ext xmlns:c16="http://schemas.microsoft.com/office/drawing/2014/chart" uri="{C3380CC4-5D6E-409C-BE32-E72D297353CC}">
                <c16:uniqueId val="{00000009-7673-4AC5-A63D-168639A43B3D}"/>
              </c:ext>
            </c:extLst>
          </c:dPt>
          <c:dPt>
            <c:idx val="5"/>
            <c:invertIfNegative val="0"/>
            <c:bubble3D val="0"/>
            <c:spPr>
              <a:solidFill>
                <a:srgbClr val="72B5CC"/>
              </a:solidFill>
            </c:spPr>
            <c:extLst>
              <c:ext xmlns:c16="http://schemas.microsoft.com/office/drawing/2014/chart" uri="{C3380CC4-5D6E-409C-BE32-E72D297353CC}">
                <c16:uniqueId val="{0000000B-7673-4AC5-A63D-168639A43B3D}"/>
              </c:ext>
            </c:extLst>
          </c:dPt>
          <c:dPt>
            <c:idx val="6"/>
            <c:invertIfNegative val="0"/>
            <c:bubble3D val="0"/>
            <c:spPr>
              <a:solidFill>
                <a:schemeClr val="accent1"/>
              </a:solidFill>
            </c:spPr>
            <c:extLst>
              <c:ext xmlns:c16="http://schemas.microsoft.com/office/drawing/2014/chart" uri="{C3380CC4-5D6E-409C-BE32-E72D297353CC}">
                <c16:uniqueId val="{0000000D-7673-4AC5-A63D-168639A43B3D}"/>
              </c:ext>
            </c:extLst>
          </c:dPt>
          <c:dPt>
            <c:idx val="7"/>
            <c:invertIfNegative val="0"/>
            <c:bubble3D val="0"/>
            <c:spPr>
              <a:solidFill>
                <a:srgbClr val="007C92"/>
              </a:solidFill>
            </c:spPr>
            <c:extLst>
              <c:ext xmlns:c16="http://schemas.microsoft.com/office/drawing/2014/chart" uri="{C3380CC4-5D6E-409C-BE32-E72D297353CC}">
                <c16:uniqueId val="{0000000F-7673-4AC5-A63D-168639A43B3D}"/>
              </c:ext>
            </c:extLst>
          </c:dPt>
          <c:dPt>
            <c:idx val="8"/>
            <c:invertIfNegative val="0"/>
            <c:bubble3D val="0"/>
            <c:spPr>
              <a:solidFill>
                <a:srgbClr val="001965"/>
              </a:solidFill>
              <a:ln w="23718">
                <a:noFill/>
              </a:ln>
            </c:spPr>
            <c:extLst>
              <c:ext xmlns:c16="http://schemas.microsoft.com/office/drawing/2014/chart" uri="{C3380CC4-5D6E-409C-BE32-E72D297353CC}">
                <c16:uniqueId val="{00000011-7673-4AC5-A63D-168639A43B3D}"/>
              </c:ext>
            </c:extLst>
          </c:dPt>
          <c:cat>
            <c:strRef>
              <c:f>Sheet1!$A$2:$A$10</c:f>
              <c:strCache>
                <c:ptCount val="9"/>
                <c:pt idx="0">
                  <c:v>22–22.9</c:v>
                </c:pt>
                <c:pt idx="1">
                  <c:v>23–23.9</c:v>
                </c:pt>
                <c:pt idx="2">
                  <c:v>24–24.9</c:v>
                </c:pt>
                <c:pt idx="3">
                  <c:v>25–26.9</c:v>
                </c:pt>
                <c:pt idx="4">
                  <c:v>27–28.9</c:v>
                </c:pt>
                <c:pt idx="5">
                  <c:v>29–30.9</c:v>
                </c:pt>
                <c:pt idx="6">
                  <c:v>31–32.9</c:v>
                </c:pt>
                <c:pt idx="7">
                  <c:v>33–34.9</c:v>
                </c:pt>
                <c:pt idx="8">
                  <c:v>≥35</c:v>
                </c:pt>
              </c:strCache>
            </c:strRef>
          </c:cat>
          <c:val>
            <c:numRef>
              <c:f>Sheet1!$B$2:$B$10</c:f>
              <c:numCache>
                <c:formatCode>General</c:formatCode>
                <c:ptCount val="9"/>
                <c:pt idx="0">
                  <c:v>2.9</c:v>
                </c:pt>
                <c:pt idx="1">
                  <c:v>4.3</c:v>
                </c:pt>
                <c:pt idx="2">
                  <c:v>5</c:v>
                </c:pt>
                <c:pt idx="3">
                  <c:v>8.1</c:v>
                </c:pt>
                <c:pt idx="4">
                  <c:v>15.8</c:v>
                </c:pt>
                <c:pt idx="5">
                  <c:v>27.6</c:v>
                </c:pt>
                <c:pt idx="6">
                  <c:v>40.300000000000011</c:v>
                </c:pt>
                <c:pt idx="7">
                  <c:v>54</c:v>
                </c:pt>
                <c:pt idx="8">
                  <c:v>93.2</c:v>
                </c:pt>
              </c:numCache>
            </c:numRef>
          </c:val>
          <c:extLst>
            <c:ext xmlns:c16="http://schemas.microsoft.com/office/drawing/2014/chart" uri="{C3380CC4-5D6E-409C-BE32-E72D297353CC}">
              <c16:uniqueId val="{00000012-7673-4AC5-A63D-168639A43B3D}"/>
            </c:ext>
          </c:extLst>
        </c:ser>
        <c:dLbls>
          <c:showLegendKey val="0"/>
          <c:showVal val="0"/>
          <c:showCatName val="0"/>
          <c:showSerName val="0"/>
          <c:showPercent val="0"/>
          <c:showBubbleSize val="0"/>
        </c:dLbls>
        <c:gapWidth val="150"/>
        <c:axId val="2103379720"/>
        <c:axId val="2103383080"/>
      </c:barChart>
      <c:catAx>
        <c:axId val="2103379720"/>
        <c:scaling>
          <c:orientation val="minMax"/>
        </c:scaling>
        <c:delete val="0"/>
        <c:axPos val="b"/>
        <c:numFmt formatCode="General" sourceLinked="1"/>
        <c:majorTickMark val="out"/>
        <c:minorTickMark val="none"/>
        <c:tickLblPos val="nextTo"/>
        <c:spPr>
          <a:ln w="19050">
            <a:solidFill>
              <a:srgbClr val="002060"/>
            </a:solidFill>
          </a:ln>
        </c:spPr>
        <c:txPr>
          <a:bodyPr/>
          <a:lstStyle/>
          <a:p>
            <a:pPr>
              <a:defRPr sz="1000">
                <a:solidFill>
                  <a:srgbClr val="001965"/>
                </a:solidFill>
              </a:defRPr>
            </a:pPr>
            <a:endParaRPr lang="it-IT"/>
          </a:p>
        </c:txPr>
        <c:crossAx val="2103383080"/>
        <c:crosses val="autoZero"/>
        <c:auto val="1"/>
        <c:lblAlgn val="ctr"/>
        <c:lblOffset val="100"/>
        <c:noMultiLvlLbl val="0"/>
      </c:catAx>
      <c:valAx>
        <c:axId val="2103383080"/>
        <c:scaling>
          <c:orientation val="minMax"/>
        </c:scaling>
        <c:delete val="0"/>
        <c:axPos val="l"/>
        <c:numFmt formatCode="General" sourceLinked="1"/>
        <c:majorTickMark val="out"/>
        <c:minorTickMark val="none"/>
        <c:tickLblPos val="nextTo"/>
        <c:spPr>
          <a:ln w="19050">
            <a:solidFill>
              <a:schemeClr val="tx1"/>
            </a:solidFill>
          </a:ln>
        </c:spPr>
        <c:txPr>
          <a:bodyPr/>
          <a:lstStyle/>
          <a:p>
            <a:pPr>
              <a:defRPr sz="1000">
                <a:solidFill>
                  <a:srgbClr val="001965"/>
                </a:solidFill>
              </a:defRPr>
            </a:pPr>
            <a:endParaRPr lang="it-IT"/>
          </a:p>
        </c:txPr>
        <c:crossAx val="2103379720"/>
        <c:crosses val="autoZero"/>
        <c:crossBetween val="between"/>
        <c:majorUnit val="20"/>
      </c:valAx>
      <c:spPr>
        <a:noFill/>
        <a:ln w="25401">
          <a:noFill/>
        </a:ln>
      </c:spPr>
    </c:plotArea>
    <c:plotVisOnly val="1"/>
    <c:dispBlanksAs val="gap"/>
    <c:showDLblsOverMax val="0"/>
  </c:chart>
  <c:spPr>
    <a:noFill/>
    <a:ln>
      <a:noFill/>
    </a:ln>
  </c:spPr>
  <c:txPr>
    <a:bodyPr/>
    <a:lstStyle/>
    <a:p>
      <a:pPr>
        <a:defRPr lang="en-GB" sz="1162">
          <a:solidFill>
            <a:srgbClr val="002060"/>
          </a:solidFill>
          <a:latin typeface="Verdana" pitchFamily="34" charset="0"/>
          <a:ea typeface="Verdana" pitchFamily="34" charset="0"/>
          <a:cs typeface="Verdana" pitchFamily="34" charset="0"/>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44000963606238"/>
          <c:y val="0.23231958548930601"/>
          <c:w val="0.62872122401494801"/>
          <c:h val="0.68013962168694098"/>
        </c:manualLayout>
      </c:layout>
      <c:barChart>
        <c:barDir val="bar"/>
        <c:grouping val="stacked"/>
        <c:varyColors val="0"/>
        <c:ser>
          <c:idx val="0"/>
          <c:order val="0"/>
          <c:tx>
            <c:strRef>
              <c:f>Sheet1!$B$1</c:f>
              <c:strCache>
                <c:ptCount val="1"/>
                <c:pt idx="0">
                  <c:v>Series 1</c:v>
                </c:pt>
              </c:strCache>
            </c:strRef>
          </c:tx>
          <c:spPr>
            <a:noFill/>
            <a:ln w="27675">
              <a:noFill/>
            </a:ln>
          </c:spPr>
          <c:invertIfNegative val="0"/>
          <c:cat>
            <c:strRef>
              <c:f>Sheet1!$A$2:$A$13</c:f>
              <c:strCache>
                <c:ptCount val="12"/>
                <c:pt idx="0">
                  <c:v>Diabetes prevention</c:v>
                </c:pt>
                <c:pt idx="1">
                  <c:v>Dyslipidemia</c:v>
                </c:pt>
                <c:pt idx="2">
                  <c:v>Hyperglycemia</c:v>
                </c:pt>
                <c:pt idx="3">
                  <c:v>GERD (females)</c:v>
                </c:pt>
                <c:pt idx="4">
                  <c:v>NAFLD</c:v>
                </c:pt>
                <c:pt idx="5">
                  <c:v>Osteoarthritis</c:v>
                </c:pt>
                <c:pt idx="6">
                  <c:v>Stress incontinence</c:v>
                </c:pt>
                <c:pt idx="7">
                  <c:v>Hypertension</c:v>
                </c:pt>
                <c:pt idx="8">
                  <c:v>PCOS</c:v>
                </c:pt>
                <c:pt idx="9">
                  <c:v>GERD (males)</c:v>
                </c:pt>
                <c:pt idx="10">
                  <c:v>Sleep apnea</c:v>
                </c:pt>
                <c:pt idx="11">
                  <c:v>Diabetes remission</c:v>
                </c:pt>
              </c:strCache>
            </c:strRef>
          </c:cat>
          <c:val>
            <c:numRef>
              <c:f>Sheet1!$B$2:$B$13</c:f>
              <c:numCache>
                <c:formatCode>General</c:formatCode>
                <c:ptCount val="12"/>
                <c:pt idx="0">
                  <c:v>2</c:v>
                </c:pt>
                <c:pt idx="1">
                  <c:v>2</c:v>
                </c:pt>
                <c:pt idx="2">
                  <c:v>2</c:v>
                </c:pt>
                <c:pt idx="3">
                  <c:v>5</c:v>
                </c:pt>
                <c:pt idx="4">
                  <c:v>5</c:v>
                </c:pt>
                <c:pt idx="5">
                  <c:v>5</c:v>
                </c:pt>
                <c:pt idx="6">
                  <c:v>5</c:v>
                </c:pt>
                <c:pt idx="7">
                  <c:v>5</c:v>
                </c:pt>
                <c:pt idx="8">
                  <c:v>5</c:v>
                </c:pt>
                <c:pt idx="9">
                  <c:v>9.3000000000000007</c:v>
                </c:pt>
                <c:pt idx="10">
                  <c:v>9.3000000000000007</c:v>
                </c:pt>
                <c:pt idx="11">
                  <c:v>10</c:v>
                </c:pt>
              </c:numCache>
            </c:numRef>
          </c:val>
          <c:extLst>
            <c:ext xmlns:c16="http://schemas.microsoft.com/office/drawing/2014/chart" uri="{C3380CC4-5D6E-409C-BE32-E72D297353CC}">
              <c16:uniqueId val="{00000000-9784-4E68-8FB5-55E8205F273C}"/>
            </c:ext>
          </c:extLst>
        </c:ser>
        <c:ser>
          <c:idx val="1"/>
          <c:order val="1"/>
          <c:tx>
            <c:strRef>
              <c:f>Sheet1!$C$1</c:f>
              <c:strCache>
                <c:ptCount val="1"/>
                <c:pt idx="0">
                  <c:v>Series 2</c:v>
                </c:pt>
              </c:strCache>
            </c:strRef>
          </c:tx>
          <c:spPr>
            <a:solidFill>
              <a:schemeClr val="tx2"/>
            </a:solidFill>
            <a:ln w="3459">
              <a:noFill/>
              <a:prstDash val="solid"/>
            </a:ln>
          </c:spPr>
          <c:invertIfNegative val="0"/>
          <c:cat>
            <c:strRef>
              <c:f>Sheet1!$A$2:$A$13</c:f>
              <c:strCache>
                <c:ptCount val="12"/>
                <c:pt idx="0">
                  <c:v>Diabetes prevention</c:v>
                </c:pt>
                <c:pt idx="1">
                  <c:v>Dyslipidemia</c:v>
                </c:pt>
                <c:pt idx="2">
                  <c:v>Hyperglycemia</c:v>
                </c:pt>
                <c:pt idx="3">
                  <c:v>GERD (females)</c:v>
                </c:pt>
                <c:pt idx="4">
                  <c:v>NAFLD</c:v>
                </c:pt>
                <c:pt idx="5">
                  <c:v>Osteoarthritis</c:v>
                </c:pt>
                <c:pt idx="6">
                  <c:v>Stress incontinence</c:v>
                </c:pt>
                <c:pt idx="7">
                  <c:v>Hypertension</c:v>
                </c:pt>
                <c:pt idx="8">
                  <c:v>PCOS</c:v>
                </c:pt>
                <c:pt idx="9">
                  <c:v>GERD (males)</c:v>
                </c:pt>
                <c:pt idx="10">
                  <c:v>Sleep apnea</c:v>
                </c:pt>
                <c:pt idx="11">
                  <c:v>Diabetes remission</c:v>
                </c:pt>
              </c:strCache>
            </c:strRef>
          </c:cat>
          <c:val>
            <c:numRef>
              <c:f>Sheet1!$C$2:$C$13</c:f>
              <c:numCache>
                <c:formatCode>General</c:formatCode>
                <c:ptCount val="12"/>
                <c:pt idx="0">
                  <c:v>8</c:v>
                </c:pt>
                <c:pt idx="1">
                  <c:v>13</c:v>
                </c:pt>
                <c:pt idx="2">
                  <c:v>13</c:v>
                </c:pt>
                <c:pt idx="3">
                  <c:v>5</c:v>
                </c:pt>
                <c:pt idx="4">
                  <c:v>5</c:v>
                </c:pt>
                <c:pt idx="5">
                  <c:v>5</c:v>
                </c:pt>
                <c:pt idx="6">
                  <c:v>5</c:v>
                </c:pt>
                <c:pt idx="7">
                  <c:v>10</c:v>
                </c:pt>
                <c:pt idx="8">
                  <c:v>10</c:v>
                </c:pt>
                <c:pt idx="9">
                  <c:v>1.4</c:v>
                </c:pt>
                <c:pt idx="10">
                  <c:v>1.4</c:v>
                </c:pt>
                <c:pt idx="11">
                  <c:v>15</c:v>
                </c:pt>
              </c:numCache>
            </c:numRef>
          </c:val>
          <c:extLst>
            <c:ext xmlns:c16="http://schemas.microsoft.com/office/drawing/2014/chart" uri="{C3380CC4-5D6E-409C-BE32-E72D297353CC}">
              <c16:uniqueId val="{00000002-9784-4E68-8FB5-55E8205F273C}"/>
            </c:ext>
          </c:extLst>
        </c:ser>
        <c:dLbls>
          <c:showLegendKey val="0"/>
          <c:showVal val="0"/>
          <c:showCatName val="0"/>
          <c:showSerName val="0"/>
          <c:showPercent val="0"/>
          <c:showBubbleSize val="0"/>
        </c:dLbls>
        <c:gapWidth val="34"/>
        <c:overlap val="100"/>
        <c:axId val="2102165816"/>
        <c:axId val="2102140856"/>
      </c:barChart>
      <c:catAx>
        <c:axId val="2102165816"/>
        <c:scaling>
          <c:orientation val="maxMin"/>
        </c:scaling>
        <c:delete val="0"/>
        <c:axPos val="l"/>
        <c:majorGridlines/>
        <c:numFmt formatCode="General" sourceLinked="0"/>
        <c:majorTickMark val="out"/>
        <c:minorTickMark val="none"/>
        <c:tickLblPos val="nextTo"/>
        <c:spPr>
          <a:noFill/>
          <a:ln w="19050" cap="flat" cmpd="sng" algn="ctr">
            <a:solidFill>
              <a:srgbClr val="001965"/>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t-IT"/>
          </a:p>
        </c:txPr>
        <c:crossAx val="2102140856"/>
        <c:crosses val="autoZero"/>
        <c:auto val="0"/>
        <c:lblAlgn val="ctr"/>
        <c:lblOffset val="100"/>
        <c:noMultiLvlLbl val="0"/>
      </c:catAx>
      <c:valAx>
        <c:axId val="2102140856"/>
        <c:scaling>
          <c:orientation val="minMax"/>
          <c:max val="15"/>
          <c:min val="0"/>
        </c:scaling>
        <c:delete val="0"/>
        <c:axPos val="t"/>
        <c:majorGridlines>
          <c:spPr>
            <a:ln w="6919" cap="flat" cmpd="sng" algn="ctr">
              <a:solidFill>
                <a:srgbClr val="82786F"/>
              </a:solidFill>
              <a:prstDash val="sysDot"/>
              <a:round/>
            </a:ln>
            <a:effectLst/>
          </c:spPr>
        </c:majorGridlines>
        <c:title>
          <c:tx>
            <c:rich>
              <a:bodyPr/>
              <a:lstStyle/>
              <a:p>
                <a:pPr>
                  <a:defRPr sz="1800" b="0" i="0" u="none" strike="noStrike" baseline="0">
                    <a:solidFill>
                      <a:schemeClr val="tx1"/>
                    </a:solidFill>
                    <a:latin typeface="+mn-lt"/>
                    <a:ea typeface="Calibri"/>
                    <a:cs typeface="Calibri"/>
                  </a:defRPr>
                </a:pPr>
                <a:r>
                  <a:rPr lang="en-GB" sz="1800" b="0" i="0" u="none" strike="noStrike" baseline="0" dirty="0">
                    <a:solidFill>
                      <a:schemeClr val="tx1"/>
                    </a:solidFill>
                    <a:latin typeface="+mn-lt"/>
                    <a:cs typeface="Arial"/>
                  </a:rPr>
                  <a:t>Weight loss required for therapeutic benefit (%)</a:t>
                </a:r>
                <a:endParaRPr lang="en-GB" sz="1800" b="0" i="0" u="none" strike="noStrike" baseline="30000" dirty="0">
                  <a:solidFill>
                    <a:schemeClr val="tx1"/>
                  </a:solidFill>
                  <a:latin typeface="+mn-lt"/>
                  <a:cs typeface="Arial"/>
                </a:endParaRPr>
              </a:p>
            </c:rich>
          </c:tx>
          <c:layout>
            <c:manualLayout>
              <c:xMode val="edge"/>
              <c:yMode val="edge"/>
              <c:x val="0.45918344389313598"/>
              <c:y val="0.130457955602371"/>
            </c:manualLayout>
          </c:layout>
          <c:overlay val="0"/>
          <c:spPr>
            <a:noFill/>
            <a:ln w="27675">
              <a:noFill/>
            </a:ln>
          </c:spPr>
        </c:title>
        <c:numFmt formatCode="General" sourceLinked="1"/>
        <c:majorTickMark val="out"/>
        <c:minorTickMark val="none"/>
        <c:tickLblPos val="nextTo"/>
        <c:spPr>
          <a:ln w="19050">
            <a:solidFill>
              <a:srgbClr val="001965"/>
            </a:solidFill>
            <a:prstDash val="solid"/>
          </a:ln>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it-IT"/>
          </a:p>
        </c:txPr>
        <c:crossAx val="2102165816"/>
        <c:crosses val="autoZero"/>
        <c:crossBetween val="between"/>
        <c:majorUnit val="5"/>
      </c:valAx>
      <c:spPr>
        <a:noFill/>
        <a:ln w="25772">
          <a:noFill/>
        </a:ln>
      </c:spPr>
    </c:plotArea>
    <c:plotVisOnly val="1"/>
    <c:dispBlanksAs val="gap"/>
    <c:showDLblsOverMax val="0"/>
  </c:chart>
  <c:spPr>
    <a:noFill/>
    <a:ln>
      <a:noFill/>
    </a:ln>
  </c:spPr>
  <c:txPr>
    <a:bodyPr/>
    <a:lstStyle/>
    <a:p>
      <a:pPr>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89B-73FC-F84F-A123-3E8582141AEC}" type="datetimeFigureOut">
              <a:rPr lang="it-IT" smtClean="0"/>
              <a:t>17/10/2024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48756-4F21-7240-A8F6-CEF5A76932EE}" type="slidenum">
              <a:rPr lang="it-IT" smtClean="0"/>
              <a:t>‹N›</a:t>
            </a:fld>
            <a:endParaRPr lang="it-IT"/>
          </a:p>
        </p:txBody>
      </p:sp>
    </p:spTree>
    <p:extLst>
      <p:ext uri="{BB962C8B-B14F-4D97-AF65-F5344CB8AC3E}">
        <p14:creationId xmlns:p14="http://schemas.microsoft.com/office/powerpoint/2010/main" val="293704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lvl="0" indent="-171450">
              <a:buFont typeface="Arial" panose="020B0604020202020204" pitchFamily="34" charset="0"/>
              <a:buChar char="•"/>
            </a:pPr>
            <a:endParaRPr lang="en-GB" dirty="0"/>
          </a:p>
        </p:txBody>
      </p:sp>
      <p:sp>
        <p:nvSpPr>
          <p:cNvPr id="2" name="Slide Number Placeholder 1"/>
          <p:cNvSpPr>
            <a:spLocks noGrp="1"/>
          </p:cNvSpPr>
          <p:nvPr>
            <p:ph type="sldNum" sz="quarter" idx="10"/>
          </p:nvPr>
        </p:nvSpPr>
        <p:spPr/>
        <p:txBody>
          <a:bodyPr/>
          <a:lstStyle/>
          <a:p>
            <a:fld id="{B4BAD52E-1D6A-43F7-88AC-109F45434CBB}" type="slidenum">
              <a:rPr lang="en-GB" smtClean="0"/>
              <a:t>2</a:t>
            </a:fld>
            <a:endParaRPr lang="en-GB"/>
          </a:p>
        </p:txBody>
      </p:sp>
    </p:spTree>
    <p:extLst>
      <p:ext uri="{BB962C8B-B14F-4D97-AF65-F5344CB8AC3E}">
        <p14:creationId xmlns:p14="http://schemas.microsoft.com/office/powerpoint/2010/main" val="415274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344389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1075" eaLnBrk="0" hangingPunct="0">
              <a:defRPr/>
            </a:pPr>
            <a:r>
              <a:rPr lang="en-GB" dirty="0">
                <a:solidFill>
                  <a:schemeClr val="tx1"/>
                </a:solidFill>
              </a:rPr>
              <a:t>Diabetes and BMI was self-reported</a:t>
            </a:r>
            <a:endParaRPr lang="en-GB" u="sng" dirty="0">
              <a:solidFill>
                <a:srgbClr val="002060"/>
              </a:solidFill>
            </a:endParaRPr>
          </a:p>
          <a:p>
            <a:pPr defTabSz="921075" eaLnBrk="0" hangingPunct="0">
              <a:defRPr/>
            </a:pPr>
            <a:endParaRPr lang="en-GB" u="sng" dirty="0">
              <a:solidFill>
                <a:srgbClr val="002060"/>
              </a:solidFill>
            </a:endParaRPr>
          </a:p>
          <a:p>
            <a:pPr defTabSz="921075" eaLnBrk="0" hangingPunct="0">
              <a:defRPr/>
            </a:pPr>
            <a:r>
              <a:rPr lang="en-GB" u="sng" dirty="0" err="1">
                <a:solidFill>
                  <a:srgbClr val="002060"/>
                </a:solidFill>
              </a:rPr>
              <a:t>Colditz</a:t>
            </a:r>
            <a:r>
              <a:rPr lang="en-GB" u="sng" dirty="0">
                <a:solidFill>
                  <a:srgbClr val="002060"/>
                </a:solidFill>
              </a:rPr>
              <a:t> </a:t>
            </a:r>
            <a:r>
              <a:rPr lang="en-GB" i="1" u="sng" dirty="0">
                <a:solidFill>
                  <a:srgbClr val="002060"/>
                </a:solidFill>
              </a:rPr>
              <a:t>et al. Ann Intern Med </a:t>
            </a:r>
            <a:r>
              <a:rPr lang="en-GB" u="sng" dirty="0">
                <a:solidFill>
                  <a:srgbClr val="002060"/>
                </a:solidFill>
              </a:rPr>
              <a:t>1995;122:481–6.</a:t>
            </a:r>
          </a:p>
          <a:p>
            <a:r>
              <a:rPr lang="en-US" b="1" dirty="0"/>
              <a:t>Abstract</a:t>
            </a:r>
          </a:p>
          <a:p>
            <a:r>
              <a:rPr lang="en-US" b="1" cap="all" dirty="0"/>
              <a:t>OBJECTIVE:</a:t>
            </a:r>
          </a:p>
          <a:p>
            <a:r>
              <a:rPr lang="en-US" dirty="0"/>
              <a:t>To examine the relation between adult weight change and the risk for clinical diabetes mellitus among middle-aged women.</a:t>
            </a:r>
          </a:p>
          <a:p>
            <a:r>
              <a:rPr lang="en-US" b="1" cap="all" dirty="0"/>
              <a:t>DESIGN:</a:t>
            </a:r>
          </a:p>
          <a:p>
            <a:r>
              <a:rPr lang="en-US" dirty="0"/>
              <a:t>Prospective cohort study with follow-up from 1976 to 1990.</a:t>
            </a:r>
          </a:p>
          <a:p>
            <a:r>
              <a:rPr lang="en-US" b="1" cap="all" dirty="0"/>
              <a:t>SETTING:</a:t>
            </a:r>
          </a:p>
          <a:p>
            <a:r>
              <a:rPr lang="en-US" dirty="0"/>
              <a:t>11 U.S. states.</a:t>
            </a:r>
          </a:p>
          <a:p>
            <a:r>
              <a:rPr lang="en-US" b="1" cap="all" dirty="0"/>
              <a:t>PARTICIPANTS:</a:t>
            </a:r>
          </a:p>
          <a:p>
            <a:r>
              <a:rPr lang="en-US" dirty="0"/>
              <a:t>114,281 female registered nurses aged 30 to 55 years who did not have diagnosed diabetes mellitus, coronary heart disease, stroke, or cancer in 1976.</a:t>
            </a:r>
          </a:p>
          <a:p>
            <a:r>
              <a:rPr lang="en-US" b="1" cap="all" dirty="0"/>
              <a:t>OUTCOME MEASURES:</a:t>
            </a:r>
          </a:p>
          <a:p>
            <a:r>
              <a:rPr lang="en-US" dirty="0"/>
              <a:t>Non-insulin-dependent diabetes mellitus.</a:t>
            </a:r>
          </a:p>
          <a:p>
            <a:r>
              <a:rPr lang="en-US" b="1" cap="all" dirty="0"/>
              <a:t>RESULTS:</a:t>
            </a:r>
          </a:p>
          <a:p>
            <a:r>
              <a:rPr lang="en-US" dirty="0"/>
              <a:t>2204 cases of diabetes were diagnosed during 1.49 million person-years of follow-up. After adjustment for age, body mass index was the dominant predictor of risk for diabetes mellitus. Risk increased with greater body mass index, and even women with average weight (body mass index, 24.0 kg/m2) had an elevated risk. Compared with women with stable weight (those who gained or lost less than 5 kg between age 18 years and 1976) and after adjustment for age and body mass index at age 18 years, the relative risk for diabetes mellitus among women who had a weight gain of 5.0 to 7.9 kg was 1.9 (95% CI, 1.5 to 2.3). The corresponding relative risk for women who gained 8.0 to 10.9 kg was 2.7 (CI, 2.1 to 3.3). In contrast, women who lost more than 5.0 kg reduced their risk for diabetes mellitus by 50% or more. These results were independent of family history of diabetes.</a:t>
            </a:r>
          </a:p>
          <a:p>
            <a:r>
              <a:rPr lang="en-US" b="1" cap="all" dirty="0"/>
              <a:t>CONCLUSION:</a:t>
            </a:r>
          </a:p>
          <a:p>
            <a:r>
              <a:rPr lang="en-US" dirty="0"/>
              <a:t>The excess risk for diabetes with even modest and typical adult weight gain is substantial. These findings support the importance of maintaining a constant body weight throughout adult life and suggest that the 1990 U.S. Department of Agriculture guidelines that allow a substantial weight gain after 35 years of age are misleading.</a:t>
            </a:r>
          </a:p>
        </p:txBody>
      </p:sp>
      <p:sp>
        <p:nvSpPr>
          <p:cNvPr id="2" name="Slide Number Placeholder 1"/>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B4BAD52E-1D6A-43F7-88AC-109F45434CBB}" type="slidenum">
              <a:rPr kumimoji="0" lang="en-GB" sz="1800" b="0" i="0" u="none" strike="noStrike" kern="1200" cap="none" spc="0" normalizeH="0" baseline="0" noProof="0" smtClean="0">
                <a:ln>
                  <a:noFill/>
                </a:ln>
                <a:solidFill>
                  <a:srgbClr val="001965"/>
                </a:solidFill>
                <a:effectLst/>
                <a:uLnTx/>
                <a:uFillTx/>
                <a:latin typeface="Verdana" pitchFamily="34"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GB" sz="1800" b="0" i="0" u="none" strike="noStrike" kern="1200" cap="none" spc="0" normalizeH="0" baseline="0" noProof="0">
              <a:ln>
                <a:noFill/>
              </a:ln>
              <a:solidFill>
                <a:srgbClr val="001965"/>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7417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27025" y="777875"/>
            <a:ext cx="7477125" cy="4206875"/>
          </a:xfrm>
          <a:ln/>
        </p:spPr>
      </p:sp>
      <p:sp>
        <p:nvSpPr>
          <p:cNvPr id="3" name="Notes Placeholder 2"/>
          <p:cNvSpPr>
            <a:spLocks noGrp="1"/>
          </p:cNvSpPr>
          <p:nvPr>
            <p:ph type="body" idx="1"/>
          </p:nvPr>
        </p:nvSpPr>
        <p:spPr/>
        <p:txBody>
          <a:bodyPr>
            <a:noAutofit/>
          </a:bodyPr>
          <a:lstStyle/>
          <a:p>
            <a:pPr>
              <a:defRPr/>
            </a:pPr>
            <a:r>
              <a:rPr lang="en-GB" sz="600" b="1" dirty="0">
                <a:ea typeface="Verdana" panose="020B0604030504040204" pitchFamily="34" charset="0"/>
                <a:cs typeface="Verdana" panose="020B0604030504040204" pitchFamily="34" charset="0"/>
              </a:rPr>
              <a:t>Multivariable-adjusted relative risk of developing hypertension, according to baseline</a:t>
            </a:r>
          </a:p>
          <a:p>
            <a:pPr>
              <a:defRPr/>
            </a:pPr>
            <a:r>
              <a:rPr lang="en-GB" sz="600" b="1" dirty="0">
                <a:ea typeface="Verdana" panose="020B0604030504040204" pitchFamily="34" charset="0"/>
                <a:cs typeface="Verdana" panose="020B0604030504040204" pitchFamily="34" charset="0"/>
              </a:rPr>
              <a:t>body mass index </a:t>
            </a:r>
            <a:r>
              <a:rPr lang="en-GB" sz="600" b="1" dirty="0" err="1">
                <a:ea typeface="Verdana" panose="020B0604030504040204" pitchFamily="34" charset="0"/>
                <a:cs typeface="Verdana" panose="020B0604030504040204" pitchFamily="34" charset="0"/>
              </a:rPr>
              <a:t>decile</a:t>
            </a:r>
            <a:r>
              <a:rPr lang="en-GB" sz="600" b="1" dirty="0">
                <a:ea typeface="Verdana" panose="020B0604030504040204" pitchFamily="34" charset="0"/>
                <a:cs typeface="Verdana" panose="020B0604030504040204" pitchFamily="34" charset="0"/>
              </a:rPr>
              <a:t> (BMI kg/m</a:t>
            </a:r>
            <a:r>
              <a:rPr lang="en-GB" sz="600" b="1" baseline="30000" dirty="0">
                <a:ea typeface="Verdana" panose="020B0604030504040204" pitchFamily="34" charset="0"/>
                <a:cs typeface="Verdana" panose="020B0604030504040204" pitchFamily="34" charset="0"/>
              </a:rPr>
              <a:t>2</a:t>
            </a:r>
            <a:r>
              <a:rPr lang="en-GB" sz="600" b="1" dirty="0">
                <a:ea typeface="Verdana" panose="020B0604030504040204" pitchFamily="34" charset="0"/>
                <a:cs typeface="Verdana" panose="020B0604030504040204" pitchFamily="34" charset="0"/>
              </a:rPr>
              <a:t>)</a:t>
            </a:r>
          </a:p>
          <a:p>
            <a:pPr>
              <a:defRPr/>
            </a:pPr>
            <a:r>
              <a:rPr lang="en-GB" sz="600" dirty="0">
                <a:ea typeface="Verdana" panose="020B0604030504040204" pitchFamily="34" charset="0"/>
                <a:cs typeface="Verdana" panose="020B0604030504040204" pitchFamily="34" charset="0"/>
              </a:rPr>
              <a:t>Adjusted for baseline age, cigarette smoking, alcohol consumption, exercise, parental history of myocardial infarction before the age of 60 years, history of diabetes, and elevated cholesterol. Referent group (RR=1.0): BMI &lt;21.6 kg/m</a:t>
            </a:r>
            <a:r>
              <a:rPr lang="en-GB" sz="600" baseline="30000" dirty="0">
                <a:ea typeface="Verdana" panose="020B0604030504040204" pitchFamily="34" charset="0"/>
                <a:cs typeface="Verdana" panose="020B0604030504040204" pitchFamily="34" charset="0"/>
              </a:rPr>
              <a:t>2</a:t>
            </a:r>
            <a:r>
              <a:rPr lang="en-GB" sz="600" dirty="0">
                <a:ea typeface="Verdana" panose="020B0604030504040204" pitchFamily="34" charset="0"/>
                <a:cs typeface="Verdana" panose="020B0604030504040204" pitchFamily="34" charset="0"/>
              </a:rPr>
              <a:t> at baseline. </a:t>
            </a:r>
            <a:r>
              <a:rPr lang="en-GB" sz="600" i="1" dirty="0">
                <a:ea typeface="Verdana" panose="020B0604030504040204" pitchFamily="34" charset="0"/>
                <a:cs typeface="Verdana" panose="020B0604030504040204" pitchFamily="34" charset="0"/>
              </a:rPr>
              <a:t>P for trend &lt;0.001.</a:t>
            </a:r>
          </a:p>
          <a:p>
            <a:pPr>
              <a:defRPr/>
            </a:pPr>
            <a:endParaRPr lang="en-GB" sz="600" dirty="0">
              <a:ea typeface="Verdana" panose="020B0604030504040204" pitchFamily="34" charset="0"/>
              <a:cs typeface="Verdana" panose="020B0604030504040204" pitchFamily="34" charset="0"/>
            </a:endParaRPr>
          </a:p>
          <a:p>
            <a:pPr>
              <a:defRPr/>
            </a:pPr>
            <a:r>
              <a:rPr lang="en-GB" sz="600" b="1" dirty="0">
                <a:ea typeface="Verdana" panose="020B0604030504040204" pitchFamily="34" charset="0"/>
                <a:cs typeface="Verdana" panose="020B0604030504040204" pitchFamily="34" charset="0"/>
              </a:rPr>
              <a:t>Other studies have shown:</a:t>
            </a:r>
          </a:p>
          <a:p>
            <a:pPr>
              <a:buFont typeface="Arial" pitchFamily="34" charset="0"/>
              <a:buChar char="•"/>
              <a:defRPr/>
            </a:pPr>
            <a:r>
              <a:rPr lang="en-GB" sz="600" dirty="0">
                <a:ea typeface="Verdana" panose="020B0604030504040204" pitchFamily="34" charset="0"/>
                <a:cs typeface="Verdana" panose="020B0604030504040204" pitchFamily="34" charset="0"/>
              </a:rPr>
              <a:t> Approximately 50% of obese individuals have hypertension</a:t>
            </a:r>
            <a:r>
              <a:rPr lang="en-GB" sz="600" baseline="30000" dirty="0">
                <a:ea typeface="Verdana" panose="020B0604030504040204" pitchFamily="34" charset="0"/>
                <a:cs typeface="Verdana" panose="020B0604030504040204" pitchFamily="34" charset="0"/>
              </a:rPr>
              <a:t>1,2</a:t>
            </a:r>
          </a:p>
          <a:p>
            <a:pPr>
              <a:buFont typeface="Arial" pitchFamily="34" charset="0"/>
              <a:buChar char="•"/>
              <a:defRPr/>
            </a:pPr>
            <a:r>
              <a:rPr lang="en-GB" sz="600" dirty="0">
                <a:ea typeface="Verdana" panose="020B0604030504040204" pitchFamily="34" charset="0"/>
                <a:cs typeface="Verdana" panose="020B0604030504040204" pitchFamily="34" charset="0"/>
              </a:rPr>
              <a:t> Overweight individuals are three times more likely to develop hypertension than healthy individuals, with the risk increasing with increasing body mass index (BMI)</a:t>
            </a:r>
            <a:r>
              <a:rPr lang="en-GB" sz="600" baseline="30000" dirty="0">
                <a:ea typeface="Verdana" panose="020B0604030504040204" pitchFamily="34" charset="0"/>
                <a:cs typeface="Verdana" panose="020B0604030504040204" pitchFamily="34" charset="0"/>
              </a:rPr>
              <a:t>3,4</a:t>
            </a:r>
          </a:p>
          <a:p>
            <a:pPr>
              <a:buFont typeface="Arial" pitchFamily="34" charset="0"/>
              <a:buChar char="•"/>
              <a:defRPr/>
            </a:pPr>
            <a:r>
              <a:rPr lang="en-GB" sz="600" dirty="0">
                <a:ea typeface="Verdana" panose="020B0604030504040204" pitchFamily="34" charset="0"/>
                <a:cs typeface="Verdana" panose="020B0604030504040204" pitchFamily="34" charset="0"/>
              </a:rPr>
              <a:t> 60–70% of hypertension may be attributed to obesity</a:t>
            </a:r>
            <a:r>
              <a:rPr lang="en-GB" sz="600" baseline="30000" dirty="0">
                <a:ea typeface="Verdana" panose="020B0604030504040204" pitchFamily="34" charset="0"/>
                <a:cs typeface="Verdana" panose="020B0604030504040204" pitchFamily="34" charset="0"/>
              </a:rPr>
              <a:t>5</a:t>
            </a:r>
          </a:p>
          <a:p>
            <a:pPr>
              <a:buFont typeface="Arial" pitchFamily="34" charset="0"/>
              <a:buChar char="•"/>
              <a:defRPr/>
            </a:pPr>
            <a:r>
              <a:rPr lang="en-GB" sz="600" dirty="0">
                <a:ea typeface="Verdana" panose="020B0604030504040204" pitchFamily="34" charset="0"/>
                <a:cs typeface="Verdana" panose="020B0604030504040204" pitchFamily="34" charset="0"/>
              </a:rPr>
              <a:t> The Framingham Heart Study (n=2923; mean age: 54 years; 51% women) determined a 5% weight gain was associated with 20–30% increase in high BP incidence</a:t>
            </a:r>
            <a:r>
              <a:rPr lang="en-GB" sz="600" baseline="30000" dirty="0">
                <a:ea typeface="Verdana" panose="020B0604030504040204" pitchFamily="34" charset="0"/>
                <a:cs typeface="Verdana" panose="020B0604030504040204" pitchFamily="34" charset="0"/>
              </a:rPr>
              <a:t>6</a:t>
            </a:r>
          </a:p>
          <a:p>
            <a:pPr>
              <a:buFont typeface="Arial" pitchFamily="34" charset="0"/>
              <a:buChar char="•"/>
              <a:defRPr/>
            </a:pPr>
            <a:r>
              <a:rPr lang="en-GB" sz="600" dirty="0">
                <a:ea typeface="Verdana" panose="020B0604030504040204" pitchFamily="34" charset="0"/>
                <a:cs typeface="Verdana" panose="020B0604030504040204" pitchFamily="34" charset="0"/>
              </a:rPr>
              <a:t> Visceral fat (central obesity) is a more important determinant of high BP than peripheral fat</a:t>
            </a:r>
            <a:r>
              <a:rPr lang="en-GB" sz="600" baseline="30000" dirty="0">
                <a:ea typeface="Verdana" panose="020B0604030504040204" pitchFamily="34" charset="0"/>
                <a:cs typeface="Verdana" panose="020B0604030504040204" pitchFamily="34" charset="0"/>
              </a:rPr>
              <a:t>7</a:t>
            </a:r>
            <a:endParaRPr lang="en-GB" sz="600" dirty="0">
              <a:ea typeface="Verdana" panose="020B0604030504040204" pitchFamily="34" charset="0"/>
              <a:cs typeface="Verdana" panose="020B0604030504040204" pitchFamily="34" charset="0"/>
            </a:endParaRPr>
          </a:p>
          <a:p>
            <a:pPr>
              <a:defRPr/>
            </a:pPr>
            <a:endParaRPr lang="en-GB" sz="600" dirty="0">
              <a:ea typeface="Verdana" panose="020B0604030504040204" pitchFamily="34" charset="0"/>
              <a:cs typeface="Verdana" panose="020B0604030504040204" pitchFamily="34" charset="0"/>
            </a:endParaRPr>
          </a:p>
          <a:p>
            <a:pPr>
              <a:defRPr/>
            </a:pPr>
            <a:r>
              <a:rPr lang="en-GB" sz="600" dirty="0">
                <a:ea typeface="Verdana" panose="020B0604030504040204" pitchFamily="34" charset="0"/>
                <a:cs typeface="Verdana" panose="020B0604030504040204" pitchFamily="34" charset="0"/>
              </a:rPr>
              <a:t>1. </a:t>
            </a:r>
            <a:r>
              <a:rPr lang="en-GB" sz="600" dirty="0" err="1">
                <a:ea typeface="Verdana" panose="020B0604030504040204" pitchFamily="34" charset="0"/>
                <a:cs typeface="Verdana" panose="020B0604030504040204" pitchFamily="34" charset="0"/>
              </a:rPr>
              <a:t>Kuczmarski</a:t>
            </a:r>
            <a:r>
              <a:rPr lang="en-GB" sz="600" dirty="0">
                <a:ea typeface="Verdana" panose="020B0604030504040204" pitchFamily="34" charset="0"/>
                <a:cs typeface="Verdana" panose="020B0604030504040204" pitchFamily="34" charset="0"/>
              </a:rPr>
              <a:t> </a:t>
            </a:r>
            <a:r>
              <a:rPr lang="en-GB" sz="600" i="1" dirty="0">
                <a:ea typeface="Verdana" panose="020B0604030504040204" pitchFamily="34" charset="0"/>
                <a:cs typeface="Verdana" panose="020B0604030504040204" pitchFamily="34" charset="0"/>
              </a:rPr>
              <a:t>et al. </a:t>
            </a:r>
            <a:r>
              <a:rPr lang="en-GB" sz="600" i="1" dirty="0" err="1">
                <a:ea typeface="Verdana" panose="020B0604030504040204" pitchFamily="34" charset="0"/>
                <a:cs typeface="Verdana" panose="020B0604030504040204" pitchFamily="34" charset="0"/>
              </a:rPr>
              <a:t>Obes</a:t>
            </a:r>
            <a:r>
              <a:rPr lang="en-GB" sz="600" i="1" dirty="0">
                <a:ea typeface="Verdana" panose="020B0604030504040204" pitchFamily="34" charset="0"/>
                <a:cs typeface="Verdana" panose="020B0604030504040204" pitchFamily="34" charset="0"/>
              </a:rPr>
              <a:t> Res</a:t>
            </a:r>
            <a:r>
              <a:rPr lang="en-GB" sz="600" dirty="0">
                <a:ea typeface="Verdana" panose="020B0604030504040204" pitchFamily="34" charset="0"/>
                <a:cs typeface="Verdana" panose="020B0604030504040204" pitchFamily="34" charset="0"/>
              </a:rPr>
              <a:t> 1997;5:542–8; 2. </a:t>
            </a:r>
            <a:r>
              <a:rPr lang="en-GB" sz="600" dirty="0" err="1">
                <a:ea typeface="Verdana" panose="020B0604030504040204" pitchFamily="34" charset="0"/>
                <a:cs typeface="Verdana" panose="020B0604030504040204" pitchFamily="34" charset="0"/>
              </a:rPr>
              <a:t>Sjostrom</a:t>
            </a:r>
            <a:r>
              <a:rPr lang="en-GB" sz="600" dirty="0">
                <a:ea typeface="Verdana" panose="020B0604030504040204" pitchFamily="34" charset="0"/>
                <a:cs typeface="Verdana" panose="020B0604030504040204" pitchFamily="34" charset="0"/>
              </a:rPr>
              <a:t> </a:t>
            </a:r>
            <a:r>
              <a:rPr lang="en-GB" sz="600" i="1" dirty="0">
                <a:ea typeface="Verdana" panose="020B0604030504040204" pitchFamily="34" charset="0"/>
                <a:cs typeface="Verdana" panose="020B0604030504040204" pitchFamily="34" charset="0"/>
              </a:rPr>
              <a:t>et al. N </a:t>
            </a:r>
            <a:r>
              <a:rPr lang="en-GB" sz="600" i="1" dirty="0" err="1">
                <a:ea typeface="Verdana" panose="020B0604030504040204" pitchFamily="34" charset="0"/>
                <a:cs typeface="Verdana" panose="020B0604030504040204" pitchFamily="34" charset="0"/>
              </a:rPr>
              <a:t>Engl</a:t>
            </a:r>
            <a:r>
              <a:rPr lang="en-GB" sz="600" i="1" dirty="0">
                <a:ea typeface="Verdana" panose="020B0604030504040204" pitchFamily="34" charset="0"/>
                <a:cs typeface="Verdana" panose="020B0604030504040204" pitchFamily="34" charset="0"/>
              </a:rPr>
              <a:t> J Med </a:t>
            </a:r>
            <a:r>
              <a:rPr lang="en-GB" sz="600" dirty="0">
                <a:ea typeface="Verdana" panose="020B0604030504040204" pitchFamily="34" charset="0"/>
                <a:cs typeface="Verdana" panose="020B0604030504040204" pitchFamily="34" charset="0"/>
              </a:rPr>
              <a:t>2004;351:2683; 3. Patterson </a:t>
            </a:r>
            <a:r>
              <a:rPr lang="en-GB" sz="600" i="1" dirty="0">
                <a:ea typeface="Verdana" panose="020B0604030504040204" pitchFamily="34" charset="0"/>
                <a:cs typeface="Verdana" panose="020B0604030504040204" pitchFamily="34" charset="0"/>
              </a:rPr>
              <a:t>et al. Am J </a:t>
            </a:r>
            <a:r>
              <a:rPr lang="en-GB" sz="600" i="1" dirty="0" err="1">
                <a:ea typeface="Verdana" panose="020B0604030504040204" pitchFamily="34" charset="0"/>
                <a:cs typeface="Verdana" panose="020B0604030504040204" pitchFamily="34" charset="0"/>
              </a:rPr>
              <a:t>Prev</a:t>
            </a:r>
            <a:r>
              <a:rPr lang="en-GB" sz="600" i="1" dirty="0">
                <a:ea typeface="Verdana" panose="020B0604030504040204" pitchFamily="34" charset="0"/>
                <a:cs typeface="Verdana" panose="020B0604030504040204" pitchFamily="34" charset="0"/>
              </a:rPr>
              <a:t> Med </a:t>
            </a:r>
            <a:r>
              <a:rPr lang="en-GB" sz="600" dirty="0">
                <a:ea typeface="Verdana" panose="020B0604030504040204" pitchFamily="34" charset="0"/>
                <a:cs typeface="Verdana" panose="020B0604030504040204" pitchFamily="34" charset="0"/>
              </a:rPr>
              <a:t>2004;27:385–90; 4. </a:t>
            </a:r>
            <a:r>
              <a:rPr lang="en-GB" sz="600" dirty="0" err="1">
                <a:ea typeface="Verdana" panose="020B0604030504040204" pitchFamily="34" charset="0"/>
                <a:cs typeface="Verdana" panose="020B0604030504040204" pitchFamily="34" charset="0"/>
              </a:rPr>
              <a:t>Gelber</a:t>
            </a:r>
            <a:r>
              <a:rPr lang="en-GB" sz="600" dirty="0">
                <a:ea typeface="Verdana" panose="020B0604030504040204" pitchFamily="34" charset="0"/>
                <a:cs typeface="Verdana" panose="020B0604030504040204" pitchFamily="34" charset="0"/>
              </a:rPr>
              <a:t> </a:t>
            </a:r>
            <a:r>
              <a:rPr lang="en-GB" sz="600" i="1" dirty="0">
                <a:ea typeface="Verdana" panose="020B0604030504040204" pitchFamily="34" charset="0"/>
                <a:cs typeface="Verdana" panose="020B0604030504040204" pitchFamily="34" charset="0"/>
              </a:rPr>
              <a:t>et al. Am J </a:t>
            </a:r>
            <a:r>
              <a:rPr lang="en-GB" sz="600" i="1" dirty="0" err="1">
                <a:ea typeface="Verdana" panose="020B0604030504040204" pitchFamily="34" charset="0"/>
                <a:cs typeface="Verdana" panose="020B0604030504040204" pitchFamily="34" charset="0"/>
              </a:rPr>
              <a:t>Hypertens</a:t>
            </a:r>
            <a:r>
              <a:rPr lang="en-GB" sz="600" dirty="0">
                <a:ea typeface="Verdana" panose="020B0604030504040204" pitchFamily="34" charset="0"/>
                <a:cs typeface="Verdana" panose="020B0604030504040204" pitchFamily="34" charset="0"/>
              </a:rPr>
              <a:t>. 2007;20:370–7; 5. Jordan </a:t>
            </a:r>
            <a:r>
              <a:rPr lang="en-GB" sz="600" i="1" dirty="0">
                <a:ea typeface="Verdana" panose="020B0604030504040204" pitchFamily="34" charset="0"/>
                <a:cs typeface="Verdana" panose="020B0604030504040204" pitchFamily="34" charset="0"/>
              </a:rPr>
              <a:t>et al. J </a:t>
            </a:r>
            <a:r>
              <a:rPr lang="en-GB" sz="600" i="1" dirty="0" err="1">
                <a:ea typeface="Verdana" panose="020B0604030504040204" pitchFamily="34" charset="0"/>
                <a:cs typeface="Verdana" panose="020B0604030504040204" pitchFamily="34" charset="0"/>
              </a:rPr>
              <a:t>Hypertens</a:t>
            </a:r>
            <a:r>
              <a:rPr lang="en-GB" sz="600" dirty="0">
                <a:ea typeface="Verdana" panose="020B0604030504040204" pitchFamily="34" charset="0"/>
                <a:cs typeface="Verdana" panose="020B0604030504040204" pitchFamily="34" charset="0"/>
              </a:rPr>
              <a:t> 2007;25:897–900; 6. </a:t>
            </a:r>
            <a:r>
              <a:rPr lang="en-GB" sz="600" dirty="0" err="1">
                <a:ea typeface="Verdana" panose="020B0604030504040204" pitchFamily="34" charset="0"/>
                <a:cs typeface="Verdana" panose="020B0604030504040204" pitchFamily="34" charset="0"/>
              </a:rPr>
              <a:t>Vasan</a:t>
            </a:r>
            <a:r>
              <a:rPr lang="en-GB" sz="600" dirty="0">
                <a:ea typeface="Verdana" panose="020B0604030504040204" pitchFamily="34" charset="0"/>
                <a:cs typeface="Verdana" panose="020B0604030504040204" pitchFamily="34" charset="0"/>
              </a:rPr>
              <a:t> </a:t>
            </a:r>
            <a:r>
              <a:rPr lang="en-GB" sz="600" i="1" dirty="0">
                <a:ea typeface="Verdana" panose="020B0604030504040204" pitchFamily="34" charset="0"/>
                <a:cs typeface="Verdana" panose="020B0604030504040204" pitchFamily="34" charset="0"/>
              </a:rPr>
              <a:t>et al. Lancet </a:t>
            </a:r>
            <a:r>
              <a:rPr lang="en-GB" sz="600" dirty="0">
                <a:ea typeface="Verdana" panose="020B0604030504040204" pitchFamily="34" charset="0"/>
                <a:cs typeface="Verdana" panose="020B0604030504040204" pitchFamily="34" charset="0"/>
              </a:rPr>
              <a:t>2001;358:1682-6; 7. </a:t>
            </a:r>
            <a:r>
              <a:rPr lang="en-GB" sz="600" dirty="0" err="1">
                <a:ea typeface="Verdana" panose="020B0604030504040204" pitchFamily="34" charset="0"/>
                <a:cs typeface="Verdana" panose="020B0604030504040204" pitchFamily="34" charset="0"/>
              </a:rPr>
              <a:t>Kotchen</a:t>
            </a:r>
            <a:r>
              <a:rPr lang="en-GB" sz="600" dirty="0">
                <a:ea typeface="Verdana" panose="020B0604030504040204" pitchFamily="34" charset="0"/>
                <a:cs typeface="Verdana" panose="020B0604030504040204" pitchFamily="34" charset="0"/>
              </a:rPr>
              <a:t>. </a:t>
            </a:r>
            <a:r>
              <a:rPr lang="en-GB" sz="600" i="1" dirty="0">
                <a:ea typeface="Verdana" panose="020B0604030504040204" pitchFamily="34" charset="0"/>
                <a:cs typeface="Verdana" panose="020B0604030504040204" pitchFamily="34" charset="0"/>
              </a:rPr>
              <a:t>Am J </a:t>
            </a:r>
            <a:r>
              <a:rPr lang="en-GB" sz="600" i="1" dirty="0" err="1">
                <a:ea typeface="Verdana" panose="020B0604030504040204" pitchFamily="34" charset="0"/>
                <a:cs typeface="Verdana" panose="020B0604030504040204" pitchFamily="34" charset="0"/>
              </a:rPr>
              <a:t>Hypertens</a:t>
            </a:r>
            <a:r>
              <a:rPr lang="en-GB" sz="600" dirty="0">
                <a:ea typeface="Verdana" panose="020B0604030504040204" pitchFamily="34" charset="0"/>
                <a:cs typeface="Verdana" panose="020B0604030504040204" pitchFamily="34" charset="0"/>
              </a:rPr>
              <a:t> 2010;23:1170–82</a:t>
            </a:r>
          </a:p>
          <a:p>
            <a:pPr>
              <a:defRPr/>
            </a:pPr>
            <a:endParaRPr lang="en-GB" sz="600" dirty="0">
              <a:ea typeface="Verdana" panose="020B0604030504040204" pitchFamily="34" charset="0"/>
              <a:cs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600" b="0" u="sng" dirty="0" err="1">
                <a:ea typeface="Verdana" panose="020B0604030504040204" pitchFamily="34" charset="0"/>
                <a:cs typeface="Verdana" panose="020B0604030504040204" pitchFamily="34" charset="0"/>
              </a:rPr>
              <a:t>Gelber</a:t>
            </a:r>
            <a:r>
              <a:rPr lang="en-GB" sz="600" b="0" u="sng" dirty="0">
                <a:ea typeface="Verdana" panose="020B0604030504040204" pitchFamily="34" charset="0"/>
                <a:cs typeface="Verdana" panose="020B0604030504040204" pitchFamily="34" charset="0"/>
              </a:rPr>
              <a:t> </a:t>
            </a:r>
            <a:r>
              <a:rPr lang="en-GB" sz="600" b="0" i="1" u="sng" dirty="0">
                <a:ea typeface="Verdana" panose="020B0604030504040204" pitchFamily="34" charset="0"/>
                <a:cs typeface="Verdana" panose="020B0604030504040204" pitchFamily="34" charset="0"/>
              </a:rPr>
              <a:t>et al. Am J </a:t>
            </a:r>
            <a:r>
              <a:rPr lang="en-GB" sz="600" b="0" i="1" u="sng" dirty="0" err="1">
                <a:ea typeface="Verdana" panose="020B0604030504040204" pitchFamily="34" charset="0"/>
                <a:cs typeface="Verdana" panose="020B0604030504040204" pitchFamily="34" charset="0"/>
              </a:rPr>
              <a:t>Hypertens</a:t>
            </a:r>
            <a:r>
              <a:rPr lang="en-GB" sz="600" b="0" u="sng" dirty="0">
                <a:ea typeface="Verdana" panose="020B0604030504040204" pitchFamily="34" charset="0"/>
                <a:cs typeface="Verdana" panose="020B0604030504040204" pitchFamily="34" charset="0"/>
              </a:rPr>
              <a:t> 2007;20:370–7.</a:t>
            </a:r>
          </a:p>
          <a:p>
            <a:r>
              <a:rPr lang="en-US" sz="600" b="1" i="0" kern="1200" dirty="0">
                <a:solidFill>
                  <a:schemeClr val="tx1"/>
                </a:solidFill>
                <a:effectLst/>
                <a:ea typeface="Verdana" panose="020B0604030504040204" pitchFamily="34" charset="0"/>
                <a:cs typeface="Verdana" panose="020B0604030504040204" pitchFamily="34" charset="0"/>
              </a:rPr>
              <a:t>Abstract</a:t>
            </a:r>
          </a:p>
          <a:p>
            <a:r>
              <a:rPr lang="en-US" sz="600" b="1" i="0" kern="1200" cap="all" dirty="0">
                <a:solidFill>
                  <a:schemeClr val="tx1"/>
                </a:solidFill>
                <a:effectLst/>
                <a:ea typeface="Verdana" panose="020B0604030504040204" pitchFamily="34" charset="0"/>
                <a:cs typeface="Verdana" panose="020B0604030504040204" pitchFamily="34" charset="0"/>
              </a:rPr>
              <a:t>BACKGROUND:</a:t>
            </a:r>
          </a:p>
          <a:p>
            <a:r>
              <a:rPr lang="en-US" sz="600" b="0" i="0" kern="1200" dirty="0">
                <a:solidFill>
                  <a:schemeClr val="tx1"/>
                </a:solidFill>
                <a:effectLst/>
                <a:ea typeface="Verdana" panose="020B0604030504040204" pitchFamily="34" charset="0"/>
                <a:cs typeface="Verdana" panose="020B0604030504040204" pitchFamily="34" charset="0"/>
              </a:rPr>
              <a:t>Although obesity is known to increase the risk of hypertension, few studies have prospectively evaluated body mass index (BMI) across the range of normal weight and overweight as a primary risk factor.</a:t>
            </a:r>
          </a:p>
          <a:p>
            <a:r>
              <a:rPr lang="en-US" sz="600" b="1" i="0" kern="1200" cap="all" dirty="0">
                <a:solidFill>
                  <a:schemeClr val="tx1"/>
                </a:solidFill>
                <a:effectLst/>
                <a:ea typeface="Verdana" panose="020B0604030504040204" pitchFamily="34" charset="0"/>
                <a:cs typeface="Verdana" panose="020B0604030504040204" pitchFamily="34" charset="0"/>
              </a:rPr>
              <a:t>METHODS:</a:t>
            </a:r>
          </a:p>
          <a:p>
            <a:r>
              <a:rPr lang="en-US" sz="600" b="0" i="0" kern="1200" dirty="0">
                <a:solidFill>
                  <a:schemeClr val="tx1"/>
                </a:solidFill>
                <a:effectLst/>
                <a:ea typeface="Verdana" panose="020B0604030504040204" pitchFamily="34" charset="0"/>
                <a:cs typeface="Verdana" panose="020B0604030504040204" pitchFamily="34" charset="0"/>
              </a:rPr>
              <a:t>In this prospective cohort, we evaluated the association between BMI and risk of incident hypertension. We studied 13,563 initially healthy, </a:t>
            </a:r>
            <a:r>
              <a:rPr lang="en-US" sz="600" b="0" i="0" kern="1200" dirty="0" err="1">
                <a:solidFill>
                  <a:schemeClr val="tx1"/>
                </a:solidFill>
                <a:effectLst/>
                <a:ea typeface="Verdana" panose="020B0604030504040204" pitchFamily="34" charset="0"/>
                <a:cs typeface="Verdana" panose="020B0604030504040204" pitchFamily="34" charset="0"/>
              </a:rPr>
              <a:t>nonhypertensive</a:t>
            </a:r>
            <a:r>
              <a:rPr lang="en-US" sz="600" b="0" i="0" kern="1200" dirty="0">
                <a:solidFill>
                  <a:schemeClr val="tx1"/>
                </a:solidFill>
                <a:effectLst/>
                <a:ea typeface="Verdana" panose="020B0604030504040204" pitchFamily="34" charset="0"/>
                <a:cs typeface="Verdana" panose="020B0604030504040204" pitchFamily="34" charset="0"/>
              </a:rPr>
              <a:t> men who participated in the Physicians' Health Study. We calculated BMI from self-reported weight and height and defined hypertension as self-reported systolic blood pressure (BP) &gt; or = 140 mm Hg, diastolic BP &gt; or = 90 mm Hg, or new antihypertensive medication use.</a:t>
            </a:r>
          </a:p>
          <a:p>
            <a:r>
              <a:rPr lang="en-US" sz="600" b="1" i="0" kern="1200" cap="all" dirty="0">
                <a:solidFill>
                  <a:schemeClr val="tx1"/>
                </a:solidFill>
                <a:effectLst/>
                <a:ea typeface="Verdana" panose="020B0604030504040204" pitchFamily="34" charset="0"/>
                <a:cs typeface="Verdana" panose="020B0604030504040204" pitchFamily="34" charset="0"/>
              </a:rPr>
              <a:t>RESULTS:</a:t>
            </a:r>
          </a:p>
          <a:p>
            <a:r>
              <a:rPr lang="en-US" sz="600" b="0" i="0" kern="1200" dirty="0">
                <a:solidFill>
                  <a:schemeClr val="tx1"/>
                </a:solidFill>
                <a:effectLst/>
                <a:ea typeface="Verdana" panose="020B0604030504040204" pitchFamily="34" charset="0"/>
                <a:cs typeface="Verdana" panose="020B0604030504040204" pitchFamily="34" charset="0"/>
              </a:rPr>
              <a:t>After a median 14.5 years, 4920 participants developed hypertension. Higher baseline BMI, even within the "normal" range, was consistently associated with increased risk of hypertension. Compared to participants in the lowest BMI quintile (&lt;22.4 kg/m(2)), the relative risks (95% confidence interval) of developing hypertension for men with a BMI of 22.4 to 23.6, 23.7 to 24.7, 24.8 to 26.4, and &gt;26.4 kg/m(2) were 1.20 (1.09-1.32), 1.31 (1.19-1.44), 1.56 (1.42-1.72), and 1.85 (1.69-2.03), respectively (P for trend, &lt;.0001). Further adjustment for diabetes, high cholesterol, and baseline BP did not substantially alter these results. We found similar associations using other BMI categories and after excluding men with smoking history, those who developed hypertension in the first 2 years, and those with diabetes, obesity, or high cholesterol at baseline.</a:t>
            </a:r>
          </a:p>
          <a:p>
            <a:r>
              <a:rPr lang="en-US" sz="600" b="1" i="0" kern="1200" cap="all" dirty="0">
                <a:solidFill>
                  <a:schemeClr val="tx1"/>
                </a:solidFill>
                <a:effectLst/>
                <a:ea typeface="Verdana" panose="020B0604030504040204" pitchFamily="34" charset="0"/>
                <a:cs typeface="Verdana" panose="020B0604030504040204" pitchFamily="34" charset="0"/>
              </a:rPr>
              <a:t>CONCLUSIONS:</a:t>
            </a:r>
          </a:p>
          <a:p>
            <a:r>
              <a:rPr lang="en-US" sz="600" b="0" i="0" kern="1200" dirty="0">
                <a:solidFill>
                  <a:schemeClr val="tx1"/>
                </a:solidFill>
                <a:effectLst/>
                <a:ea typeface="Verdana" panose="020B0604030504040204" pitchFamily="34" charset="0"/>
                <a:cs typeface="Verdana" panose="020B0604030504040204" pitchFamily="34" charset="0"/>
              </a:rPr>
              <a:t>In this large cohort, we found a strong gradient between higher BMI and increased risk of hypertension, even among men within the "normal" and mildly "overweight" BMI range. Approaches to reduce the risk of developing hypertension may include prevention of overweight and obesity.</a:t>
            </a:r>
          </a:p>
        </p:txBody>
      </p:sp>
      <p:sp>
        <p:nvSpPr>
          <p:cNvPr id="22532" name="Slide Number Placeholder 3"/>
          <p:cNvSpPr>
            <a:spLocks noGrp="1"/>
          </p:cNvSpPr>
          <p:nvPr>
            <p:ph type="sldNum" sz="quarter" idx="4294967295"/>
          </p:nvPr>
        </p:nvSpPr>
        <p:spPr bwMode="auto">
          <a:xfrm>
            <a:off x="4327053" y="0"/>
            <a:ext cx="1648620" cy="2339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lstStyle>
            <a:lvl1pPr eaLnBrk="0" hangingPunct="0">
              <a:defRPr b="1">
                <a:solidFill>
                  <a:srgbClr val="001965"/>
                </a:solidFill>
                <a:latin typeface="Verdana" pitchFamily="34" charset="0"/>
                <a:cs typeface="Arial" charset="0"/>
              </a:defRPr>
            </a:lvl1pPr>
            <a:lvl2pPr marL="742950" indent="-285750" eaLnBrk="0" hangingPunct="0">
              <a:defRPr b="1">
                <a:solidFill>
                  <a:srgbClr val="001965"/>
                </a:solidFill>
                <a:latin typeface="Verdana" pitchFamily="34" charset="0"/>
                <a:cs typeface="Arial" charset="0"/>
              </a:defRPr>
            </a:lvl2pPr>
            <a:lvl3pPr marL="1143000" indent="-228600" eaLnBrk="0" hangingPunct="0">
              <a:defRPr b="1">
                <a:solidFill>
                  <a:srgbClr val="001965"/>
                </a:solidFill>
                <a:latin typeface="Verdana" pitchFamily="34" charset="0"/>
                <a:cs typeface="Arial" charset="0"/>
              </a:defRPr>
            </a:lvl3pPr>
            <a:lvl4pPr marL="1600200" indent="-228600" eaLnBrk="0" hangingPunct="0">
              <a:defRPr b="1">
                <a:solidFill>
                  <a:srgbClr val="001965"/>
                </a:solidFill>
                <a:latin typeface="Verdana" pitchFamily="34" charset="0"/>
                <a:cs typeface="Arial" charset="0"/>
              </a:defRPr>
            </a:lvl4pPr>
            <a:lvl5pPr marL="2057400" indent="-228600" eaLnBrk="0" hangingPunct="0">
              <a:defRPr b="1">
                <a:solidFill>
                  <a:srgbClr val="001965"/>
                </a:solidFill>
                <a:latin typeface="Verdana" pitchFamily="34" charset="0"/>
                <a:cs typeface="Arial" charset="0"/>
              </a:defRPr>
            </a:lvl5pPr>
            <a:lvl6pPr marL="2514600" indent="-228600" eaLnBrk="0" fontAlgn="base" hangingPunct="0">
              <a:spcBef>
                <a:spcPct val="0"/>
              </a:spcBef>
              <a:spcAft>
                <a:spcPct val="0"/>
              </a:spcAft>
              <a:defRPr b="1">
                <a:solidFill>
                  <a:srgbClr val="001965"/>
                </a:solidFill>
                <a:latin typeface="Verdana" pitchFamily="34" charset="0"/>
                <a:cs typeface="Arial" charset="0"/>
              </a:defRPr>
            </a:lvl6pPr>
            <a:lvl7pPr marL="2971800" indent="-228600" eaLnBrk="0" fontAlgn="base" hangingPunct="0">
              <a:spcBef>
                <a:spcPct val="0"/>
              </a:spcBef>
              <a:spcAft>
                <a:spcPct val="0"/>
              </a:spcAft>
              <a:defRPr b="1">
                <a:solidFill>
                  <a:srgbClr val="001965"/>
                </a:solidFill>
                <a:latin typeface="Verdana" pitchFamily="34" charset="0"/>
                <a:cs typeface="Arial" charset="0"/>
              </a:defRPr>
            </a:lvl7pPr>
            <a:lvl8pPr marL="3429000" indent="-228600" eaLnBrk="0" fontAlgn="base" hangingPunct="0">
              <a:spcBef>
                <a:spcPct val="0"/>
              </a:spcBef>
              <a:spcAft>
                <a:spcPct val="0"/>
              </a:spcAft>
              <a:defRPr b="1">
                <a:solidFill>
                  <a:srgbClr val="001965"/>
                </a:solidFill>
                <a:latin typeface="Verdana" pitchFamily="34" charset="0"/>
                <a:cs typeface="Arial" charset="0"/>
              </a:defRPr>
            </a:lvl8pPr>
            <a:lvl9pPr marL="3886200" indent="-228600" eaLnBrk="0" fontAlgn="base" hangingPunct="0">
              <a:spcBef>
                <a:spcPct val="0"/>
              </a:spcBef>
              <a:spcAft>
                <a:spcPct val="0"/>
              </a:spcAft>
              <a:defRPr b="1">
                <a:solidFill>
                  <a:srgbClr val="001965"/>
                </a:solidFill>
                <a:latin typeface="Verdana" pitchFamily="34" charset="0"/>
                <a:cs typeface="Arial" charset="0"/>
              </a:defRPr>
            </a:lvl9pPr>
          </a:lstStyle>
          <a:p>
            <a:pPr algn="ctr" eaLnBrk="1" hangingPunct="1">
              <a:spcBef>
                <a:spcPct val="50000"/>
              </a:spcBef>
            </a:pPr>
            <a:fld id="{13BC4F2D-F4FC-4093-B448-DA2583CB56B7}" type="slidenum">
              <a:rPr lang="en-GB" smtClean="0"/>
              <a:pPr algn="ctr" eaLnBrk="1" hangingPunct="1">
                <a:spcBef>
                  <a:spcPct val="50000"/>
                </a:spcBef>
              </a:pPr>
              <a:t>5</a:t>
            </a:fld>
            <a:endParaRPr lang="en-GB" dirty="0"/>
          </a:p>
        </p:txBody>
      </p:sp>
    </p:spTree>
    <p:extLst>
      <p:ext uri="{BB962C8B-B14F-4D97-AF65-F5344CB8AC3E}">
        <p14:creationId xmlns:p14="http://schemas.microsoft.com/office/powerpoint/2010/main" val="3732976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76E89B1-B476-4C59-A1AE-E6F2A1941AB8}" type="slidenum">
              <a:rPr lang="en-GB" smtClean="0"/>
              <a:pPr/>
              <a:t>6</a:t>
            </a:fld>
            <a:endParaRPr lang="en-GB" dirty="0"/>
          </a:p>
        </p:txBody>
      </p:sp>
    </p:spTree>
    <p:extLst>
      <p:ext uri="{BB962C8B-B14F-4D97-AF65-F5344CB8AC3E}">
        <p14:creationId xmlns:p14="http://schemas.microsoft.com/office/powerpoint/2010/main" val="160478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000" dirty="0"/>
          </a:p>
        </p:txBody>
      </p:sp>
      <p:sp>
        <p:nvSpPr>
          <p:cNvPr id="69636" name="Slide Number Placeholder 3"/>
          <p:cNvSpPr txBox="1">
            <a:spLocks noGrp="1"/>
          </p:cNvSpPr>
          <p:nvPr/>
        </p:nvSpPr>
        <p:spPr bwMode="auto">
          <a:xfrm>
            <a:off x="4405752" y="0"/>
            <a:ext cx="1678992" cy="214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defTabSz="931863" eaLnBrk="0" hangingPunct="0">
              <a:defRPr>
                <a:solidFill>
                  <a:schemeClr val="tx1"/>
                </a:solidFill>
                <a:latin typeface="Verdana" pitchFamily="34" charset="0"/>
                <a:cs typeface="Arial" charset="0"/>
              </a:defRPr>
            </a:lvl1pPr>
            <a:lvl2pPr marL="742950" indent="-285750" defTabSz="931863" eaLnBrk="0" hangingPunct="0">
              <a:defRPr>
                <a:solidFill>
                  <a:schemeClr val="tx1"/>
                </a:solidFill>
                <a:latin typeface="Verdana" pitchFamily="34" charset="0"/>
                <a:cs typeface="Arial" charset="0"/>
              </a:defRPr>
            </a:lvl2pPr>
            <a:lvl3pPr marL="1143000" indent="-228600" defTabSz="931863" eaLnBrk="0" hangingPunct="0">
              <a:defRPr>
                <a:solidFill>
                  <a:schemeClr val="tx1"/>
                </a:solidFill>
                <a:latin typeface="Verdana" pitchFamily="34" charset="0"/>
                <a:cs typeface="Arial" charset="0"/>
              </a:defRPr>
            </a:lvl3pPr>
            <a:lvl4pPr marL="1600200" indent="-228600" defTabSz="931863" eaLnBrk="0" hangingPunct="0">
              <a:defRPr>
                <a:solidFill>
                  <a:schemeClr val="tx1"/>
                </a:solidFill>
                <a:latin typeface="Verdana" pitchFamily="34" charset="0"/>
                <a:cs typeface="Arial" charset="0"/>
              </a:defRPr>
            </a:lvl4pPr>
            <a:lvl5pPr marL="2057400" indent="-228600" defTabSz="931863" eaLnBrk="0" hangingPunct="0">
              <a:defRPr>
                <a:solidFill>
                  <a:schemeClr val="tx1"/>
                </a:solidFill>
                <a:latin typeface="Verdana" pitchFamily="34" charset="0"/>
                <a:cs typeface="Arial" charset="0"/>
              </a:defRPr>
            </a:lvl5pPr>
            <a:lvl6pPr marL="2514600" indent="-228600" defTabSz="931863" eaLnBrk="0" fontAlgn="base" hangingPunct="0">
              <a:spcBef>
                <a:spcPct val="0"/>
              </a:spcBef>
              <a:spcAft>
                <a:spcPct val="0"/>
              </a:spcAft>
              <a:defRPr>
                <a:solidFill>
                  <a:schemeClr val="tx1"/>
                </a:solidFill>
                <a:latin typeface="Verdana" pitchFamily="34" charset="0"/>
                <a:cs typeface="Arial" charset="0"/>
              </a:defRPr>
            </a:lvl6pPr>
            <a:lvl7pPr marL="2971800" indent="-228600" defTabSz="931863" eaLnBrk="0" fontAlgn="base" hangingPunct="0">
              <a:spcBef>
                <a:spcPct val="0"/>
              </a:spcBef>
              <a:spcAft>
                <a:spcPct val="0"/>
              </a:spcAft>
              <a:defRPr>
                <a:solidFill>
                  <a:schemeClr val="tx1"/>
                </a:solidFill>
                <a:latin typeface="Verdana" pitchFamily="34" charset="0"/>
                <a:cs typeface="Arial" charset="0"/>
              </a:defRPr>
            </a:lvl7pPr>
            <a:lvl8pPr marL="3429000" indent="-228600" defTabSz="931863" eaLnBrk="0" fontAlgn="base" hangingPunct="0">
              <a:spcBef>
                <a:spcPct val="0"/>
              </a:spcBef>
              <a:spcAft>
                <a:spcPct val="0"/>
              </a:spcAft>
              <a:defRPr>
                <a:solidFill>
                  <a:schemeClr val="tx1"/>
                </a:solidFill>
                <a:latin typeface="Verdana" pitchFamily="34" charset="0"/>
                <a:cs typeface="Arial" charset="0"/>
              </a:defRPr>
            </a:lvl8pPr>
            <a:lvl9pPr marL="3886200" indent="-228600" defTabSz="931863" eaLnBrk="0" fontAlgn="base" hangingPunct="0">
              <a:spcBef>
                <a:spcPct val="0"/>
              </a:spcBef>
              <a:spcAft>
                <a:spcPct val="0"/>
              </a:spcAft>
              <a:defRPr>
                <a:solidFill>
                  <a:schemeClr val="tx1"/>
                </a:solidFill>
                <a:latin typeface="Verdana" pitchFamily="34" charset="0"/>
                <a:cs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1E0CE89-C424-46CF-B485-0C1D0FA9F46F}" type="slidenum">
              <a:rPr kumimoji="0" lang="en-GB" altLang="en-US" sz="900" b="0" i="0" u="none" strike="noStrike" kern="1200" cap="none" spc="0" normalizeH="0" baseline="0" noProof="0">
                <a:ln>
                  <a:noFill/>
                </a:ln>
                <a:solidFill>
                  <a:srgbClr val="0000FF"/>
                </a:solidFill>
                <a:effectLst/>
                <a:uLnTx/>
                <a:uFillTx/>
                <a:latin typeface="Verdana" pitchFamily="34"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en-GB" altLang="en-US" sz="900" b="0" i="0" u="none" strike="noStrike" kern="1200" cap="none" spc="0" normalizeH="0" baseline="0" noProof="0" dirty="0">
              <a:ln>
                <a:noFill/>
              </a:ln>
              <a:solidFill>
                <a:srgbClr val="0000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5673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it-IT" sz="1800" b="0" i="0" u="none" strike="noStrike" baseline="0" dirty="0">
                <a:latin typeface="MinionPro-Regular"/>
              </a:rPr>
              <a:t>The </a:t>
            </a:r>
            <a:r>
              <a:rPr lang="it-IT" sz="1800" b="0" i="0" u="none" strike="noStrike" baseline="0" dirty="0" err="1">
                <a:latin typeface="MinionPro-Regular"/>
              </a:rPr>
              <a:t>mechanisms</a:t>
            </a:r>
            <a:r>
              <a:rPr lang="it-IT" sz="1800" b="0" i="0" u="none" strike="noStrike" baseline="0" dirty="0">
                <a:latin typeface="MinionPro-Regular"/>
              </a:rPr>
              <a:t> </a:t>
            </a:r>
            <a:r>
              <a:rPr lang="en-US" sz="1800" b="0" i="0" u="none" strike="noStrike" baseline="0" dirty="0">
                <a:latin typeface="MinionPro-Regular"/>
              </a:rPr>
              <a:t>through which EAT can cause atherosclerosis</a:t>
            </a:r>
          </a:p>
          <a:p>
            <a:pPr algn="l"/>
            <a:r>
              <a:rPr lang="en-US" sz="1800" b="0" i="0" u="none" strike="noStrike" baseline="0" dirty="0">
                <a:latin typeface="MinionPro-Regular"/>
              </a:rPr>
              <a:t>are complex and include inflammation, exaggerated</a:t>
            </a:r>
          </a:p>
          <a:p>
            <a:pPr algn="l"/>
            <a:r>
              <a:rPr lang="en-US" sz="1800" b="0" i="0" u="none" strike="noStrike" baseline="0" dirty="0">
                <a:latin typeface="MinionPro-Regular"/>
              </a:rPr>
              <a:t>innate immunity response, oxidative stress, endothelial</a:t>
            </a:r>
          </a:p>
          <a:p>
            <a:pPr algn="l"/>
            <a:r>
              <a:rPr lang="en-US" sz="1800" b="0" i="0" u="none" strike="noStrike" baseline="0" dirty="0">
                <a:latin typeface="MinionPro-Regular"/>
              </a:rPr>
              <a:t>damage, adipocyte stress, lipid accumulation and</a:t>
            </a:r>
          </a:p>
          <a:p>
            <a:pPr algn="l"/>
            <a:r>
              <a:rPr lang="it-IT" sz="1800" b="0" i="0" u="none" strike="noStrike" baseline="0" dirty="0" err="1">
                <a:latin typeface="MinionPro-Regular"/>
              </a:rPr>
              <a:t>glucotoxicity</a:t>
            </a:r>
            <a:endParaRPr lang="it-IT" dirty="0"/>
          </a:p>
        </p:txBody>
      </p:sp>
      <p:sp>
        <p:nvSpPr>
          <p:cNvPr id="4" name="Segnaposto numero diapositiva 3"/>
          <p:cNvSpPr>
            <a:spLocks noGrp="1"/>
          </p:cNvSpPr>
          <p:nvPr>
            <p:ph type="sldNum" sz="quarter" idx="5"/>
          </p:nvPr>
        </p:nvSpPr>
        <p:spPr/>
        <p:txBody>
          <a:bodyPr/>
          <a:lstStyle/>
          <a:p>
            <a:fld id="{3CF3B350-0F20-43CA-80BA-EA2FCA371CD2}" type="slidenum">
              <a:rPr lang="it-IT" smtClean="0"/>
              <a:t>14</a:t>
            </a:fld>
            <a:endParaRPr lang="it-IT"/>
          </a:p>
        </p:txBody>
      </p:sp>
    </p:spTree>
    <p:extLst>
      <p:ext uri="{BB962C8B-B14F-4D97-AF65-F5344CB8AC3E}">
        <p14:creationId xmlns:p14="http://schemas.microsoft.com/office/powerpoint/2010/main" val="371671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a:xfrm>
            <a:off x="692105" y="4229736"/>
            <a:ext cx="5536828" cy="4970173"/>
          </a:xfrm>
        </p:spPr>
        <p:txBody>
          <a:bodyPr/>
          <a:lstStyle/>
          <a:p>
            <a:pPr marL="267021" marR="0" lvl="0" indent="-182277"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5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5274C7-3C95-4AD2-8A35-8F8F3ED72724}" type="slidenum">
              <a:rPr kumimoji="0" lang="en-GB" sz="1200" b="0" i="0" u="none" strike="noStrike" kern="1200" cap="none" spc="0" normalizeH="0" baseline="0" noProof="0" smtClean="0">
                <a:ln>
                  <a:noFill/>
                </a:ln>
                <a:solidFill>
                  <a:srgbClr val="001965"/>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srgbClr val="001965"/>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03380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6E89B1-B476-4C59-A1AE-E6F2A1941AB8}" type="slidenum">
              <a:rPr kumimoji="0" lang="en-GB" sz="900" b="0" i="0" u="none" strike="noStrike" kern="1200" cap="none" spc="0" normalizeH="0" baseline="0" noProof="0" smtClean="0">
                <a:ln>
                  <a:noFill/>
                </a:ln>
                <a:solidFill>
                  <a:srgbClr val="001965"/>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900" b="0" i="0" u="none" strike="noStrike" kern="1200" cap="none" spc="0" normalizeH="0" baseline="0" noProof="0" dirty="0">
              <a:ln>
                <a:noFill/>
              </a:ln>
              <a:solidFill>
                <a:srgbClr val="001965"/>
              </a:solidFill>
              <a:effectLst/>
              <a:uLnTx/>
              <a:uFillTx/>
              <a:latin typeface="Verdana"/>
              <a:ea typeface="+mn-ea"/>
              <a:cs typeface="+mn-cs"/>
            </a:endParaRPr>
          </a:p>
        </p:txBody>
      </p:sp>
    </p:spTree>
    <p:extLst>
      <p:ext uri="{BB962C8B-B14F-4D97-AF65-F5344CB8AC3E}">
        <p14:creationId xmlns:p14="http://schemas.microsoft.com/office/powerpoint/2010/main" val="2768553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B36EF6-38EF-2E4C-BCB4-1D3A181DFF3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ABC104E-68D3-EB4F-8EAE-328C51582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2700341-E0BB-074A-B2B0-49C47941B27F}"/>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5" name="Segnaposto piè di pagina 4">
            <a:extLst>
              <a:ext uri="{FF2B5EF4-FFF2-40B4-BE49-F238E27FC236}">
                <a16:creationId xmlns:a16="http://schemas.microsoft.com/office/drawing/2014/main" id="{C2D34DE9-FD90-8D45-B21E-2FEB5CF11B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BEAC40E-F1B9-E140-A884-12CAEF076550}"/>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134515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7F3D5-49A4-3F41-81DC-5280A2FA756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1B2EBA3-B2BE-3B43-9DD9-1D06046573B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1BA6F4-41C8-A144-86FE-4E2476C3936C}"/>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5" name="Segnaposto piè di pagina 4">
            <a:extLst>
              <a:ext uri="{FF2B5EF4-FFF2-40B4-BE49-F238E27FC236}">
                <a16:creationId xmlns:a16="http://schemas.microsoft.com/office/drawing/2014/main" id="{4560E404-2111-124D-A800-BEE3A6EC2AD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26CDEE5-0015-834F-A4BB-CD89EC27A26C}"/>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420444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326660B-5842-3547-A480-BB25CEBE9E3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C200418-85FA-1448-A1F3-06072FB0CF5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F197EE6-E5FB-CF49-BEA8-50B55637707E}"/>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5" name="Segnaposto piè di pagina 4">
            <a:extLst>
              <a:ext uri="{FF2B5EF4-FFF2-40B4-BE49-F238E27FC236}">
                <a16:creationId xmlns:a16="http://schemas.microsoft.com/office/drawing/2014/main" id="{33D1B20F-BDEF-4247-B589-9A079F7BDFE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4453367-3F0C-AA4E-9AB1-1110371B1D85}"/>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1542802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ormal">
  <p:cSld name="Normal">
    <p:spTree>
      <p:nvGrpSpPr>
        <p:cNvPr id="1" name="Shape 8"/>
        <p:cNvGrpSpPr/>
        <p:nvPr/>
      </p:nvGrpSpPr>
      <p:grpSpPr>
        <a:xfrm>
          <a:off x="0" y="0"/>
          <a:ext cx="0" cy="0"/>
          <a:chOff x="0" y="0"/>
          <a:chExt cx="0" cy="0"/>
        </a:xfrm>
      </p:grpSpPr>
      <p:sp>
        <p:nvSpPr>
          <p:cNvPr id="9" name="Google Shape;9;p66"/>
          <p:cNvSpPr txBox="1">
            <a:spLocks noGrp="1"/>
          </p:cNvSpPr>
          <p:nvPr>
            <p:ph type="body" idx="1"/>
          </p:nvPr>
        </p:nvSpPr>
        <p:spPr>
          <a:xfrm>
            <a:off x="422400" y="1749631"/>
            <a:ext cx="11347200" cy="3941052"/>
          </a:xfrm>
          <a:prstGeom prst="rect">
            <a:avLst/>
          </a:prstGeom>
          <a:noFill/>
          <a:ln>
            <a:noFill/>
          </a:ln>
        </p:spPr>
        <p:txBody>
          <a:bodyPr spcFirstLastPara="1" wrap="square" lIns="0" tIns="0" rIns="0" bIns="0" anchor="t" anchorCtr="0">
            <a:noAutofit/>
          </a:bodyPr>
          <a:lstStyle>
            <a:lvl1pPr marL="609585" lvl="0" indent="-440256" algn="l">
              <a:lnSpc>
                <a:spcPct val="100000"/>
              </a:lnSpc>
              <a:spcBef>
                <a:spcPts val="427"/>
              </a:spcBef>
              <a:spcAft>
                <a:spcPts val="0"/>
              </a:spcAft>
              <a:buClr>
                <a:schemeClr val="accent2"/>
              </a:buClr>
              <a:buSzPts val="1600"/>
              <a:buChar char="•"/>
              <a:defRPr>
                <a:solidFill>
                  <a:schemeClr val="accent2"/>
                </a:solidFill>
              </a:defRPr>
            </a:lvl1pPr>
            <a:lvl2pPr marL="1219170" lvl="1" indent="-423323" algn="l">
              <a:lnSpc>
                <a:spcPct val="100000"/>
              </a:lnSpc>
              <a:spcBef>
                <a:spcPts val="373"/>
              </a:spcBef>
              <a:spcAft>
                <a:spcPts val="0"/>
              </a:spcAft>
              <a:buClr>
                <a:schemeClr val="dk2"/>
              </a:buClr>
              <a:buSzPts val="1400"/>
              <a:buChar char="•"/>
              <a:defRPr>
                <a:solidFill>
                  <a:schemeClr val="accent2"/>
                </a:solidFill>
              </a:defRPr>
            </a:lvl2pPr>
            <a:lvl3pPr marL="1828754" lvl="2" indent="-406390" algn="l">
              <a:lnSpc>
                <a:spcPct val="100000"/>
              </a:lnSpc>
              <a:spcBef>
                <a:spcPts val="320"/>
              </a:spcBef>
              <a:spcAft>
                <a:spcPts val="0"/>
              </a:spcAft>
              <a:buClr>
                <a:schemeClr val="accent5"/>
              </a:buClr>
              <a:buSzPts val="1200"/>
              <a:buChar char="•"/>
              <a:defRPr>
                <a:solidFill>
                  <a:schemeClr val="accent2"/>
                </a:solidFill>
              </a:defRPr>
            </a:lvl3pPr>
            <a:lvl4pPr marL="2438339" lvl="3" indent="-397923" algn="l">
              <a:lnSpc>
                <a:spcPct val="100000"/>
              </a:lnSpc>
              <a:spcBef>
                <a:spcPts val="293"/>
              </a:spcBef>
              <a:spcAft>
                <a:spcPts val="0"/>
              </a:spcAft>
              <a:buClr>
                <a:schemeClr val="accent3"/>
              </a:buClr>
              <a:buSzPts val="1100"/>
              <a:buChar char="•"/>
              <a:defRPr>
                <a:solidFill>
                  <a:schemeClr val="accent2"/>
                </a:solidFill>
              </a:defRPr>
            </a:lvl4pPr>
            <a:lvl5pPr marL="3047924" lvl="4" indent="-393690" algn="l">
              <a:lnSpc>
                <a:spcPct val="100000"/>
              </a:lnSpc>
              <a:spcBef>
                <a:spcPts val="280"/>
              </a:spcBef>
              <a:spcAft>
                <a:spcPts val="0"/>
              </a:spcAft>
              <a:buClr>
                <a:srgbClr val="001423"/>
              </a:buClr>
              <a:buSzPts val="1050"/>
              <a:buChar char="•"/>
              <a:defRPr>
                <a:solidFill>
                  <a:schemeClr val="accent2"/>
                </a:solidFill>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10" name="Google Shape;10;p66"/>
          <p:cNvSpPr txBox="1">
            <a:spLocks noGrp="1"/>
          </p:cNvSpPr>
          <p:nvPr>
            <p:ph type="title"/>
          </p:nvPr>
        </p:nvSpPr>
        <p:spPr>
          <a:xfrm>
            <a:off x="422400" y="687227"/>
            <a:ext cx="11347200" cy="521883"/>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02309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ormal - fixed footer">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1" name="Title 1"/>
          <p:cNvSpPr>
            <a:spLocks noGrp="1"/>
          </p:cNvSpPr>
          <p:nvPr>
            <p:ph type="title"/>
          </p:nvPr>
        </p:nvSpPr>
        <p:spPr>
          <a:xfrm>
            <a:off x="422400" y="687227"/>
            <a:ext cx="11347200" cy="521883"/>
          </a:xfrm>
        </p:spPr>
        <p:txBody>
          <a:bodyPr anchor="ctr" anchorCtr="0"/>
          <a:lstStyle>
            <a:lvl1pPr>
              <a:defRPr sz="3200"/>
            </a:lvl1pPr>
          </a:lstStyle>
          <a:p>
            <a:r>
              <a:rPr lang="en-US" noProof="0"/>
              <a:t>Click to edit Master title style</a:t>
            </a:r>
            <a:endParaRPr lang="en-GB" noProof="0" dirty="0"/>
          </a:p>
        </p:txBody>
      </p:sp>
      <p:sp>
        <p:nvSpPr>
          <p:cNvPr id="8" name="Content Placeholder 7">
            <a:extLst>
              <a:ext uri="{FF2B5EF4-FFF2-40B4-BE49-F238E27FC236}">
                <a16:creationId xmlns:a16="http://schemas.microsoft.com/office/drawing/2014/main" id="{2E51383A-8FBD-409E-9F26-8A65D1A6FA89}"/>
              </a:ext>
            </a:extLst>
          </p:cNvPr>
          <p:cNvSpPr>
            <a:spLocks noGrp="1"/>
          </p:cNvSpPr>
          <p:nvPr>
            <p:ph sz="quarter" idx="10"/>
          </p:nvPr>
        </p:nvSpPr>
        <p:spPr>
          <a:xfrm>
            <a:off x="438912" y="6123929"/>
            <a:ext cx="11314176" cy="240130"/>
          </a:xfrm>
        </p:spPr>
        <p:txBody>
          <a:bodyPr wrap="square" lIns="91440" tIns="45720" rIns="91440" bIns="45720" anchor="b">
            <a:spAutoFit/>
          </a:bodyPr>
          <a:lstStyle>
            <a:lvl1pPr marL="0" indent="0">
              <a:buClr>
                <a:srgbClr val="82786F"/>
              </a:buClr>
              <a:buNone/>
              <a:defRPr sz="1067">
                <a:solidFill>
                  <a:srgbClr val="82786F"/>
                </a:solidFill>
              </a:defRPr>
            </a:lvl1pPr>
            <a:lvl2pPr>
              <a:buClr>
                <a:srgbClr val="82786F"/>
              </a:buClr>
              <a:defRPr sz="1067">
                <a:solidFill>
                  <a:srgbClr val="82786F"/>
                </a:solidFill>
              </a:defRPr>
            </a:lvl2pPr>
            <a:lvl3pPr>
              <a:buClr>
                <a:srgbClr val="82786F"/>
              </a:buClr>
              <a:defRPr sz="1067">
                <a:solidFill>
                  <a:srgbClr val="82786F"/>
                </a:solidFill>
              </a:defRPr>
            </a:lvl3pPr>
            <a:lvl4pPr>
              <a:buClr>
                <a:srgbClr val="82786F"/>
              </a:buClr>
              <a:defRPr sz="1067">
                <a:solidFill>
                  <a:srgbClr val="82786F"/>
                </a:solidFill>
              </a:defRPr>
            </a:lvl4pPr>
            <a:lvl5pPr>
              <a:buClr>
                <a:srgbClr val="82786F"/>
              </a:buClr>
              <a:defRPr sz="1067">
                <a:solidFill>
                  <a:srgbClr val="82786F"/>
                </a:solidFill>
              </a:defRPr>
            </a:lvl5pPr>
          </a:lstStyle>
          <a:p>
            <a:pPr lvl="0"/>
            <a:r>
              <a:rPr lang="en-US" dirty="0"/>
              <a:t>Edit Master text styles</a:t>
            </a:r>
          </a:p>
        </p:txBody>
      </p:sp>
      <p:sp>
        <p:nvSpPr>
          <p:cNvPr id="10" name="Content Placeholder 9">
            <a:extLst>
              <a:ext uri="{FF2B5EF4-FFF2-40B4-BE49-F238E27FC236}">
                <a16:creationId xmlns:a16="http://schemas.microsoft.com/office/drawing/2014/main" id="{F4A2C8DE-BB30-4383-9379-38EC9DEBEF2F}"/>
              </a:ext>
            </a:extLst>
          </p:cNvPr>
          <p:cNvSpPr>
            <a:spLocks noGrp="1"/>
          </p:cNvSpPr>
          <p:nvPr>
            <p:ph sz="quarter" idx="11"/>
          </p:nvPr>
        </p:nvSpPr>
        <p:spPr>
          <a:xfrm>
            <a:off x="0" y="6612987"/>
            <a:ext cx="11753088" cy="241221"/>
          </a:xfrm>
        </p:spPr>
        <p:txBody>
          <a:bodyPr wrap="square" lIns="90000" tIns="46800" rIns="90000" bIns="45720" anchor="b" anchorCtr="0">
            <a:spAutoFit/>
          </a:bodyPr>
          <a:lstStyle>
            <a:lvl1pPr marL="0" indent="0">
              <a:buNone/>
              <a:defRPr sz="1067">
                <a:solidFill>
                  <a:schemeClr val="bg1">
                    <a:lumMod val="50000"/>
                  </a:schemeClr>
                </a:solidFill>
              </a:defRPr>
            </a:lvl1pPr>
            <a:lvl2pPr marL="353474" indent="0">
              <a:buNone/>
              <a:defRPr sz="1067">
                <a:solidFill>
                  <a:schemeClr val="bg1">
                    <a:lumMod val="50000"/>
                  </a:schemeClr>
                </a:solidFill>
              </a:defRPr>
            </a:lvl2pPr>
            <a:lvl3pPr marL="715415" indent="0">
              <a:buNone/>
              <a:defRPr sz="1067">
                <a:solidFill>
                  <a:schemeClr val="bg1">
                    <a:lumMod val="50000"/>
                  </a:schemeClr>
                </a:solidFill>
              </a:defRPr>
            </a:lvl3pPr>
            <a:lvl4pPr marL="1077357" indent="0">
              <a:buNone/>
              <a:defRPr sz="1067">
                <a:solidFill>
                  <a:schemeClr val="bg1">
                    <a:lumMod val="50000"/>
                  </a:schemeClr>
                </a:solidFill>
              </a:defRPr>
            </a:lvl4pPr>
            <a:lvl5pPr marL="1430831" indent="0">
              <a:buNone/>
              <a:defRPr sz="1067">
                <a:solidFill>
                  <a:schemeClr val="bg1">
                    <a:lumMod val="50000"/>
                  </a:schemeClr>
                </a:solidFill>
              </a:defRPr>
            </a:lvl5pPr>
          </a:lstStyle>
          <a:p>
            <a:pPr lvl="0"/>
            <a:r>
              <a:rPr lang="en-US" dirty="0"/>
              <a:t>Edit Master text styles</a:t>
            </a:r>
          </a:p>
        </p:txBody>
      </p:sp>
    </p:spTree>
    <p:extLst>
      <p:ext uri="{BB962C8B-B14F-4D97-AF65-F5344CB8AC3E}">
        <p14:creationId xmlns:p14="http://schemas.microsoft.com/office/powerpoint/2010/main" val="4091087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itle 1"/>
          <p:cNvSpPr>
            <a:spLocks noGrp="1"/>
          </p:cNvSpPr>
          <p:nvPr>
            <p:ph type="title"/>
          </p:nvPr>
        </p:nvSpPr>
        <p:spPr>
          <a:xfrm>
            <a:off x="422400" y="687227"/>
            <a:ext cx="11347200" cy="521883"/>
          </a:xfrm>
        </p:spPr>
        <p:txBody>
          <a:bodyPr/>
          <a:lstStyle>
            <a:lvl1pPr>
              <a:defRPr sz="3200"/>
            </a:lvl1pPr>
          </a:lstStyle>
          <a:p>
            <a:r>
              <a:rPr lang="en-US" noProof="0"/>
              <a:t>Click to edit Master title style</a:t>
            </a:r>
            <a:endParaRPr lang="en-GB" noProof="0" dirty="0"/>
          </a:p>
        </p:txBody>
      </p:sp>
    </p:spTree>
    <p:extLst>
      <p:ext uri="{BB962C8B-B14F-4D97-AF65-F5344CB8AC3E}">
        <p14:creationId xmlns:p14="http://schemas.microsoft.com/office/powerpoint/2010/main" val="35756687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17366" y="3841"/>
            <a:ext cx="127212" cy="6858000"/>
          </a:xfrm>
          <a:prstGeom prst="rect">
            <a:avLst/>
          </a:prstGeom>
          <a:solidFill>
            <a:srgbClr val="69B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17/10/2024</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2D4F9B"/>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21381" y="-1345"/>
            <a:ext cx="137546" cy="6858000"/>
          </a:xfrm>
          <a:prstGeom prst="rect">
            <a:avLst/>
          </a:prstGeom>
          <a:solidFill>
            <a:srgbClr val="E15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5D2A314-8916-BA07-A9ED-B76E11534B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 y="0"/>
            <a:ext cx="4822032" cy="6858000"/>
          </a:xfrm>
          <a:prstGeom prst="rect">
            <a:avLst/>
          </a:prstGeom>
        </p:spPr>
      </p:pic>
    </p:spTree>
    <p:extLst>
      <p:ext uri="{BB962C8B-B14F-4D97-AF65-F5344CB8AC3E}">
        <p14:creationId xmlns:p14="http://schemas.microsoft.com/office/powerpoint/2010/main" val="330413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A9A83-E468-AB4D-A8EB-E833540ED85C}"/>
              </a:ext>
            </a:extLst>
          </p:cNvPr>
          <p:cNvSpPr>
            <a:spLocks noGrp="1"/>
          </p:cNvSpPr>
          <p:nvPr>
            <p:ph type="title"/>
          </p:nvPr>
        </p:nvSpPr>
        <p:spPr/>
        <p:txBody>
          <a:bodyPr/>
          <a:lstStyle/>
          <a:p>
            <a:r>
              <a:rPr lang="en-GB" noProof="0"/>
              <a:t>Fare clic per modificare lo stile del titolo dello schema</a:t>
            </a:r>
          </a:p>
        </p:txBody>
      </p:sp>
      <p:sp>
        <p:nvSpPr>
          <p:cNvPr id="3" name="Segnaposto contenuto 2">
            <a:extLst>
              <a:ext uri="{FF2B5EF4-FFF2-40B4-BE49-F238E27FC236}">
                <a16:creationId xmlns:a16="http://schemas.microsoft.com/office/drawing/2014/main" id="{336CAB05-261F-DA4B-BF66-96D7A07E0257}"/>
              </a:ext>
            </a:extLst>
          </p:cNvPr>
          <p:cNvSpPr>
            <a:spLocks noGrp="1"/>
          </p:cNvSpPr>
          <p:nvPr>
            <p:ph idx="1"/>
          </p:nvPr>
        </p:nvSpPr>
        <p:spPr/>
        <p:txBody>
          <a:bodyPr/>
          <a:lstStyle/>
          <a:p>
            <a:pPr lvl="0"/>
            <a:r>
              <a:rPr lang="en-GB" noProof="0"/>
              <a:t>Fare clic per modificare gli stili del testo dello schema</a:t>
            </a:r>
          </a:p>
          <a:p>
            <a:pPr lvl="1"/>
            <a:r>
              <a:rPr lang="en-GB" noProof="0"/>
              <a:t>Secondo livello</a:t>
            </a:r>
          </a:p>
          <a:p>
            <a:pPr lvl="2"/>
            <a:r>
              <a:rPr lang="en-GB" noProof="0"/>
              <a:t>Terzo livello</a:t>
            </a:r>
          </a:p>
          <a:p>
            <a:pPr lvl="3"/>
            <a:r>
              <a:rPr lang="en-GB" noProof="0"/>
              <a:t>Quarto livello</a:t>
            </a:r>
          </a:p>
          <a:p>
            <a:pPr lvl="4"/>
            <a:r>
              <a:rPr lang="en-GB" noProof="0"/>
              <a:t>Quinto livello</a:t>
            </a:r>
          </a:p>
        </p:txBody>
      </p:sp>
      <p:sp>
        <p:nvSpPr>
          <p:cNvPr id="4" name="Segnaposto data 3">
            <a:extLst>
              <a:ext uri="{FF2B5EF4-FFF2-40B4-BE49-F238E27FC236}">
                <a16:creationId xmlns:a16="http://schemas.microsoft.com/office/drawing/2014/main" id="{AE15FC0B-0A0A-BE45-8053-7535DEA56371}"/>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5" name="Segnaposto piè di pagina 4">
            <a:extLst>
              <a:ext uri="{FF2B5EF4-FFF2-40B4-BE49-F238E27FC236}">
                <a16:creationId xmlns:a16="http://schemas.microsoft.com/office/drawing/2014/main" id="{99F2DC0A-6AA5-F24B-B2AC-8C7618113C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057132-F269-024A-A4F0-3FE21841DED5}"/>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1827188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104FF5-BD10-BF4F-AF48-C7BCC5316EA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43AEFAF-2518-E344-8A2A-FFD3A015A0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323B104-3128-BB47-BBBC-FEA398BAC052}"/>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5" name="Segnaposto piè di pagina 4">
            <a:extLst>
              <a:ext uri="{FF2B5EF4-FFF2-40B4-BE49-F238E27FC236}">
                <a16:creationId xmlns:a16="http://schemas.microsoft.com/office/drawing/2014/main" id="{8D700007-7164-4740-A75B-5FCD4B14D4B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8FF81B-6055-9D42-AFB1-5F406623AF90}"/>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2274036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B85CCB-C2F5-6F4A-8C5B-144C20CA247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023890D-4539-114A-A421-E207E88248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49024AB-94DB-984B-95BA-B1F70B2EE79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1A03744-061C-1346-A61F-BDA713C5604D}"/>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6" name="Segnaposto piè di pagina 5">
            <a:extLst>
              <a:ext uri="{FF2B5EF4-FFF2-40B4-BE49-F238E27FC236}">
                <a16:creationId xmlns:a16="http://schemas.microsoft.com/office/drawing/2014/main" id="{2955BC1B-CF11-F342-8C2B-C43BA4C4FC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A70480-8F78-4345-8707-610AE3068452}"/>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206988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479548-B3E6-4942-ABFB-0C59B5F6411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6DA1EE-6434-8949-BD1B-DBEBED8DC8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9EACEDF0-00C9-0648-9206-EF4DE770B7F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628A916-555F-914B-B462-1CC61E25A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FAA1390-D30B-224E-A1CD-36C858AA1B4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20C9FB9-71BD-214C-8AFA-0DF592AAEB25}"/>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8" name="Segnaposto piè di pagina 7">
            <a:extLst>
              <a:ext uri="{FF2B5EF4-FFF2-40B4-BE49-F238E27FC236}">
                <a16:creationId xmlns:a16="http://schemas.microsoft.com/office/drawing/2014/main" id="{CD55C7CB-6706-BB44-9F8C-AADB5D947FC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A4D47BB-4C7F-E44E-B864-69035255E7C8}"/>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3859988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34F95-7A6C-CB4A-9EAF-1DEFFD391E3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096B22C-5DA4-9042-9CAE-EF44428C8C49}"/>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4" name="Segnaposto piè di pagina 3">
            <a:extLst>
              <a:ext uri="{FF2B5EF4-FFF2-40B4-BE49-F238E27FC236}">
                <a16:creationId xmlns:a16="http://schemas.microsoft.com/office/drawing/2014/main" id="{5CA2841A-7D01-7249-A65A-4D579A6230B4}"/>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2DA8126-56B3-4349-B326-2A43ECAB6C92}"/>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357195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CA89A2A-A7DD-1A4A-BD6D-9122D044DE6F}"/>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3" name="Segnaposto piè di pagina 2">
            <a:extLst>
              <a:ext uri="{FF2B5EF4-FFF2-40B4-BE49-F238E27FC236}">
                <a16:creationId xmlns:a16="http://schemas.microsoft.com/office/drawing/2014/main" id="{596976C1-9EA3-5E44-A4BF-25A855A2DA6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6020D1B-6DBB-CC44-A591-76CF9C0DA07E}"/>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3801123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8DC161-3F47-F04F-BAFA-1D46E0201C9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25CB45D-912E-0846-8753-750A8E9597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DA23ACA-2460-5541-93E2-A2DE54990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629886C-D37B-1C4A-ACAD-0410FED7FC22}"/>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6" name="Segnaposto piè di pagina 5">
            <a:extLst>
              <a:ext uri="{FF2B5EF4-FFF2-40B4-BE49-F238E27FC236}">
                <a16:creationId xmlns:a16="http://schemas.microsoft.com/office/drawing/2014/main" id="{77212A4F-8530-7540-85A6-B66FD75EA76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E688B1-568A-E647-9AED-6F4A9941EDD6}"/>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264556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984CE-D054-1246-9769-D102E974B7A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A80159B-B8EB-524D-B2BC-8FC1344D7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79B9225-F61C-0345-8219-FBA34CDE7C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A3EB98A-118D-294B-A3DF-CDABF02ED63B}"/>
              </a:ext>
            </a:extLst>
          </p:cNvPr>
          <p:cNvSpPr>
            <a:spLocks noGrp="1"/>
          </p:cNvSpPr>
          <p:nvPr>
            <p:ph type="dt" sz="half" idx="10"/>
          </p:nvPr>
        </p:nvSpPr>
        <p:spPr/>
        <p:txBody>
          <a:bodyPr/>
          <a:lstStyle/>
          <a:p>
            <a:fld id="{36035070-B798-0B4B-9D71-A77782FB136C}" type="datetimeFigureOut">
              <a:rPr lang="it-IT" smtClean="0"/>
              <a:t>17/10/2024</a:t>
            </a:fld>
            <a:endParaRPr lang="it-IT"/>
          </a:p>
        </p:txBody>
      </p:sp>
      <p:sp>
        <p:nvSpPr>
          <p:cNvPr id="6" name="Segnaposto piè di pagina 5">
            <a:extLst>
              <a:ext uri="{FF2B5EF4-FFF2-40B4-BE49-F238E27FC236}">
                <a16:creationId xmlns:a16="http://schemas.microsoft.com/office/drawing/2014/main" id="{130E803F-9B3C-644C-A488-8BAF4A5B33D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AE79C2-7C65-074E-9757-4E7FC2C14FA9}"/>
              </a:ext>
            </a:extLst>
          </p:cNvPr>
          <p:cNvSpPr>
            <a:spLocks noGrp="1"/>
          </p:cNvSpPr>
          <p:nvPr>
            <p:ph type="sldNum" sz="quarter" idx="12"/>
          </p:nvPr>
        </p:nvSpPr>
        <p:spPr/>
        <p:txBody>
          <a:bodyPr/>
          <a:lstStyle/>
          <a:p>
            <a:fld id="{B536D4D2-07C6-3C4F-A952-C1C061D52585}" type="slidenum">
              <a:rPr lang="it-IT" smtClean="0"/>
              <a:t>‹N›</a:t>
            </a:fld>
            <a:endParaRPr lang="it-IT"/>
          </a:p>
        </p:txBody>
      </p:sp>
    </p:spTree>
    <p:extLst>
      <p:ext uri="{BB962C8B-B14F-4D97-AF65-F5344CB8AC3E}">
        <p14:creationId xmlns:p14="http://schemas.microsoft.com/office/powerpoint/2010/main" val="296432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0239DB5-A8C5-E540-98A8-0A8F240CC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Fare clic per modificare lo stile del titolo dello schema</a:t>
            </a:r>
          </a:p>
        </p:txBody>
      </p:sp>
      <p:sp>
        <p:nvSpPr>
          <p:cNvPr id="3" name="Segnaposto testo 2">
            <a:extLst>
              <a:ext uri="{FF2B5EF4-FFF2-40B4-BE49-F238E27FC236}">
                <a16:creationId xmlns:a16="http://schemas.microsoft.com/office/drawing/2014/main" id="{5E99F864-C750-8A48-8A46-29246FE71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Fare clic per modificare gli stili del testo dello schema</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4" name="Segnaposto data 3">
            <a:extLst>
              <a:ext uri="{FF2B5EF4-FFF2-40B4-BE49-F238E27FC236}">
                <a16:creationId xmlns:a16="http://schemas.microsoft.com/office/drawing/2014/main" id="{256983FA-61FA-2144-9420-1199169BD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35070-B798-0B4B-9D71-A77782FB136C}" type="datetimeFigureOut">
              <a:rPr lang="it-IT" smtClean="0"/>
              <a:t>17/10/2024</a:t>
            </a:fld>
            <a:endParaRPr lang="it-IT"/>
          </a:p>
        </p:txBody>
      </p:sp>
      <p:sp>
        <p:nvSpPr>
          <p:cNvPr id="5" name="Segnaposto piè di pagina 4">
            <a:extLst>
              <a:ext uri="{FF2B5EF4-FFF2-40B4-BE49-F238E27FC236}">
                <a16:creationId xmlns:a16="http://schemas.microsoft.com/office/drawing/2014/main" id="{C4F03D19-A51E-5042-91B0-895F85D39B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38AAD2B-D56D-0148-B580-80A88F90FA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6D4D2-07C6-3C4F-A952-C1C061D52585}" type="slidenum">
              <a:rPr lang="it-IT" smtClean="0"/>
              <a:t>‹N›</a:t>
            </a:fld>
            <a:endParaRPr lang="it-IT"/>
          </a:p>
        </p:txBody>
      </p:sp>
    </p:spTree>
    <p:extLst>
      <p:ext uri="{BB962C8B-B14F-4D97-AF65-F5344CB8AC3E}">
        <p14:creationId xmlns:p14="http://schemas.microsoft.com/office/powerpoint/2010/main" val="2911147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Lst>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16:creationId xmlns:a16="http://schemas.microsoft.com/office/drawing/2014/main" id="{763D3C58-182A-49D4-BD4D-D56474F3DF44}"/>
              </a:ext>
            </a:extLst>
          </p:cNvPr>
          <p:cNvSpPr>
            <a:spLocks noGrp="1"/>
          </p:cNvSpPr>
          <p:nvPr>
            <p:ph type="ctrTitle"/>
          </p:nvPr>
        </p:nvSpPr>
        <p:spPr>
          <a:xfrm>
            <a:off x="4809744" y="-384175"/>
            <a:ext cx="7040880" cy="3227388"/>
          </a:xfrm>
        </p:spPr>
        <p:txBody>
          <a:bodyPr>
            <a:normAutofit/>
          </a:bodyPr>
          <a:lstStyle/>
          <a:p>
            <a:pPr algn="ctr"/>
            <a:r>
              <a:rPr lang="it-IT" sz="4000" b="1" dirty="0">
                <a:solidFill>
                  <a:srgbClr val="00B0F0"/>
                </a:solidFill>
                <a:latin typeface="+mn-lt"/>
              </a:rPr>
              <a:t>INCRETINE E PROTEZIONE CARDIOVASCOLARE: </a:t>
            </a:r>
            <a:br>
              <a:rPr lang="it-IT" sz="4000" b="1" dirty="0">
                <a:solidFill>
                  <a:srgbClr val="00B0F0"/>
                </a:solidFill>
                <a:latin typeface="+mn-lt"/>
              </a:rPr>
            </a:br>
            <a:r>
              <a:rPr lang="it-IT" sz="4000" b="1" dirty="0">
                <a:solidFill>
                  <a:srgbClr val="00B0F0"/>
                </a:solidFill>
                <a:latin typeface="+mn-lt"/>
              </a:rPr>
              <a:t>ULTIME EVIDENZE </a:t>
            </a:r>
          </a:p>
        </p:txBody>
      </p:sp>
      <p:sp>
        <p:nvSpPr>
          <p:cNvPr id="8" name="Text Box 3">
            <a:extLst>
              <a:ext uri="{FF2B5EF4-FFF2-40B4-BE49-F238E27FC236}">
                <a16:creationId xmlns:a16="http://schemas.microsoft.com/office/drawing/2014/main" id="{E239BF05-36AB-4AFB-8503-BF169EB838B7}"/>
              </a:ext>
            </a:extLst>
          </p:cNvPr>
          <p:cNvSpPr txBox="1">
            <a:spLocks noChangeArrowheads="1"/>
          </p:cNvSpPr>
          <p:nvPr/>
        </p:nvSpPr>
        <p:spPr bwMode="auto">
          <a:xfrm>
            <a:off x="5614480" y="3519424"/>
            <a:ext cx="57975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50000"/>
              </a:spcBef>
              <a:buFontTx/>
              <a:buNone/>
            </a:pPr>
            <a:r>
              <a:rPr lang="it-IT" altLang="it-IT" sz="2400" b="0" dirty="0">
                <a:latin typeface="+mn-lt"/>
              </a:rPr>
              <a:t>Giancarlo Marenzi</a:t>
            </a:r>
          </a:p>
        </p:txBody>
      </p:sp>
      <p:grpSp>
        <p:nvGrpSpPr>
          <p:cNvPr id="12" name="Group 6">
            <a:extLst>
              <a:ext uri="{FF2B5EF4-FFF2-40B4-BE49-F238E27FC236}">
                <a16:creationId xmlns:a16="http://schemas.microsoft.com/office/drawing/2014/main" id="{C373C950-673F-47D2-B7EA-CE559DB29C3E}"/>
              </a:ext>
            </a:extLst>
          </p:cNvPr>
          <p:cNvGrpSpPr>
            <a:grpSpLocks/>
          </p:cNvGrpSpPr>
          <p:nvPr/>
        </p:nvGrpSpPr>
        <p:grpSpPr bwMode="auto">
          <a:xfrm>
            <a:off x="6597650" y="4535551"/>
            <a:ext cx="4976813" cy="1704975"/>
            <a:chOff x="1247" y="2400"/>
            <a:chExt cx="3649" cy="1152"/>
          </a:xfrm>
        </p:grpSpPr>
        <p:sp>
          <p:nvSpPr>
            <p:cNvPr id="13" name="Rectangle 8">
              <a:extLst>
                <a:ext uri="{FF2B5EF4-FFF2-40B4-BE49-F238E27FC236}">
                  <a16:creationId xmlns:a16="http://schemas.microsoft.com/office/drawing/2014/main" id="{278CB8CC-F794-4047-8210-0B304C54C27D}"/>
                </a:ext>
              </a:extLst>
            </p:cNvPr>
            <p:cNvSpPr>
              <a:spLocks noChangeArrowheads="1"/>
            </p:cNvSpPr>
            <p:nvPr/>
          </p:nvSpPr>
          <p:spPr bwMode="auto">
            <a:xfrm>
              <a:off x="1247" y="2400"/>
              <a:ext cx="3649" cy="1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50000"/>
                </a:spcBef>
                <a:buFontTx/>
                <a:buNone/>
              </a:pPr>
              <a:endParaRPr lang="it-IT" altLang="it-IT" sz="2800" b="0">
                <a:latin typeface="Arial" panose="020B0604020202020204" pitchFamily="34" charset="0"/>
              </a:endParaRPr>
            </a:p>
          </p:txBody>
        </p:sp>
        <p:pic>
          <p:nvPicPr>
            <p:cNvPr id="14" name="Picture 10" descr="logo">
              <a:extLst>
                <a:ext uri="{FF2B5EF4-FFF2-40B4-BE49-F238E27FC236}">
                  <a16:creationId xmlns:a16="http://schemas.microsoft.com/office/drawing/2014/main" id="{B1F35497-4CF3-4FB0-AE35-B7FCF4944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542" r="-2310" b="73410"/>
            <a:stretch>
              <a:fillRect/>
            </a:stretch>
          </p:blipFill>
          <p:spPr bwMode="auto">
            <a:xfrm>
              <a:off x="1292" y="2478"/>
              <a:ext cx="2858" cy="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58B241C-267E-490A-AF5B-5C778EEE4FA9}"/>
              </a:ext>
            </a:extLst>
          </p:cNvPr>
          <p:cNvPicPr>
            <a:picLocks noChangeAspect="1"/>
          </p:cNvPicPr>
          <p:nvPr/>
        </p:nvPicPr>
        <p:blipFill>
          <a:blip r:embed="rId2"/>
          <a:stretch>
            <a:fillRect/>
          </a:stretch>
        </p:blipFill>
        <p:spPr>
          <a:xfrm>
            <a:off x="3336484" y="28940"/>
            <a:ext cx="5075996" cy="1322998"/>
          </a:xfrm>
          <a:prstGeom prst="rect">
            <a:avLst/>
          </a:prstGeom>
        </p:spPr>
      </p:pic>
      <p:sp>
        <p:nvSpPr>
          <p:cNvPr id="7" name="CasellaDiTesto 6">
            <a:extLst>
              <a:ext uri="{FF2B5EF4-FFF2-40B4-BE49-F238E27FC236}">
                <a16:creationId xmlns:a16="http://schemas.microsoft.com/office/drawing/2014/main" id="{FF5254C3-AAEE-408C-96C5-FB926045693B}"/>
              </a:ext>
            </a:extLst>
          </p:cNvPr>
          <p:cNvSpPr txBox="1"/>
          <p:nvPr/>
        </p:nvSpPr>
        <p:spPr>
          <a:xfrm>
            <a:off x="8686800" y="6373368"/>
            <a:ext cx="3132589" cy="307777"/>
          </a:xfrm>
          <a:prstGeom prst="rect">
            <a:avLst/>
          </a:prstGeom>
          <a:noFill/>
        </p:spPr>
        <p:txBody>
          <a:bodyPr wrap="none" rtlCol="0">
            <a:spAutoFit/>
          </a:bodyPr>
          <a:lstStyle/>
          <a:p>
            <a:r>
              <a:rPr lang="it-IT" sz="1400" dirty="0" err="1">
                <a:latin typeface="Arial" panose="020B0604020202020204" pitchFamily="34" charset="0"/>
                <a:cs typeface="Arial" panose="020B0604020202020204" pitchFamily="34" charset="0"/>
              </a:rPr>
              <a:t>Savji</a:t>
            </a:r>
            <a:r>
              <a:rPr lang="it-IT" sz="1400" dirty="0">
                <a:latin typeface="Arial" panose="020B0604020202020204" pitchFamily="34" charset="0"/>
                <a:cs typeface="Arial" panose="020B0604020202020204" pitchFamily="34" charset="0"/>
              </a:rPr>
              <a:t> N et al. JACC: Heart </a:t>
            </a:r>
            <a:r>
              <a:rPr lang="it-IT" sz="1400" dirty="0" err="1">
                <a:latin typeface="Arial" panose="020B0604020202020204" pitchFamily="34" charset="0"/>
                <a:cs typeface="Arial" panose="020B0604020202020204" pitchFamily="34" charset="0"/>
              </a:rPr>
              <a:t>Fail</a:t>
            </a:r>
            <a:r>
              <a:rPr lang="it-IT" sz="1400" dirty="0">
                <a:latin typeface="Arial" panose="020B0604020202020204" pitchFamily="34" charset="0"/>
                <a:cs typeface="Arial" panose="020B0604020202020204" pitchFamily="34" charset="0"/>
              </a:rPr>
              <a:t> 2018</a:t>
            </a:r>
          </a:p>
        </p:txBody>
      </p:sp>
      <p:sp>
        <p:nvSpPr>
          <p:cNvPr id="3" name="Rettangolo 2">
            <a:extLst>
              <a:ext uri="{FF2B5EF4-FFF2-40B4-BE49-F238E27FC236}">
                <a16:creationId xmlns:a16="http://schemas.microsoft.com/office/drawing/2014/main" id="{AF15DCDC-44E4-40D4-B1BA-7F7C5EC17D87}"/>
              </a:ext>
            </a:extLst>
          </p:cNvPr>
          <p:cNvSpPr/>
          <p:nvPr/>
        </p:nvSpPr>
        <p:spPr>
          <a:xfrm>
            <a:off x="5916168" y="1717279"/>
            <a:ext cx="475488" cy="5412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 name="Gruppo 4">
            <a:extLst>
              <a:ext uri="{FF2B5EF4-FFF2-40B4-BE49-F238E27FC236}">
                <a16:creationId xmlns:a16="http://schemas.microsoft.com/office/drawing/2014/main" id="{7808ABB4-E00D-44F5-891C-0F6A95420616}"/>
              </a:ext>
            </a:extLst>
          </p:cNvPr>
          <p:cNvGrpSpPr/>
          <p:nvPr/>
        </p:nvGrpSpPr>
        <p:grpSpPr>
          <a:xfrm>
            <a:off x="681317" y="1849956"/>
            <a:ext cx="10829365" cy="4128802"/>
            <a:chOff x="681317" y="1456764"/>
            <a:chExt cx="10829365" cy="4128802"/>
          </a:xfrm>
        </p:grpSpPr>
        <p:pic>
          <p:nvPicPr>
            <p:cNvPr id="4" name="Immagine 3">
              <a:extLst>
                <a:ext uri="{FF2B5EF4-FFF2-40B4-BE49-F238E27FC236}">
                  <a16:creationId xmlns:a16="http://schemas.microsoft.com/office/drawing/2014/main" id="{E0A39A30-5836-4D1C-9CD8-070BF88872F4}"/>
                </a:ext>
              </a:extLst>
            </p:cNvPr>
            <p:cNvPicPr>
              <a:picLocks noChangeAspect="1"/>
            </p:cNvPicPr>
            <p:nvPr/>
          </p:nvPicPr>
          <p:blipFill>
            <a:blip r:embed="rId3"/>
            <a:stretch>
              <a:fillRect/>
            </a:stretch>
          </p:blipFill>
          <p:spPr>
            <a:xfrm>
              <a:off x="681317" y="1456764"/>
              <a:ext cx="10829365" cy="3944471"/>
            </a:xfrm>
            <a:prstGeom prst="rect">
              <a:avLst/>
            </a:prstGeom>
          </p:spPr>
        </p:pic>
        <p:sp>
          <p:nvSpPr>
            <p:cNvPr id="9" name="Rettangolo 8">
              <a:extLst>
                <a:ext uri="{FF2B5EF4-FFF2-40B4-BE49-F238E27FC236}">
                  <a16:creationId xmlns:a16="http://schemas.microsoft.com/office/drawing/2014/main" id="{DB88BFC6-2B2A-4BDB-86DB-20D24012E173}"/>
                </a:ext>
              </a:extLst>
            </p:cNvPr>
            <p:cNvSpPr/>
            <p:nvPr/>
          </p:nvSpPr>
          <p:spPr>
            <a:xfrm>
              <a:off x="5797296" y="5179808"/>
              <a:ext cx="993648" cy="344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19058BA-2825-43A4-B691-41E011D27D29}"/>
                </a:ext>
              </a:extLst>
            </p:cNvPr>
            <p:cNvSpPr/>
            <p:nvPr/>
          </p:nvSpPr>
          <p:spPr>
            <a:xfrm>
              <a:off x="5452872" y="1545008"/>
              <a:ext cx="993648" cy="3445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A98C7309-947F-498B-842E-21157FD66EFA}"/>
                </a:ext>
              </a:extLst>
            </p:cNvPr>
            <p:cNvSpPr/>
            <p:nvPr/>
          </p:nvSpPr>
          <p:spPr>
            <a:xfrm>
              <a:off x="6943404" y="5350240"/>
              <a:ext cx="4565785" cy="2353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9898404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B0AEE33-EADC-4BA9-9B36-ECCF2700F01E}"/>
              </a:ext>
            </a:extLst>
          </p:cNvPr>
          <p:cNvPicPr>
            <a:picLocks noChangeAspect="1"/>
          </p:cNvPicPr>
          <p:nvPr/>
        </p:nvPicPr>
        <p:blipFill>
          <a:blip r:embed="rId2"/>
          <a:stretch>
            <a:fillRect/>
          </a:stretch>
        </p:blipFill>
        <p:spPr>
          <a:xfrm>
            <a:off x="2097741" y="0"/>
            <a:ext cx="7996518" cy="1013012"/>
          </a:xfrm>
          <a:prstGeom prst="rect">
            <a:avLst/>
          </a:prstGeom>
        </p:spPr>
      </p:pic>
      <p:sp>
        <p:nvSpPr>
          <p:cNvPr id="3" name="Rettangolo 2">
            <a:extLst>
              <a:ext uri="{FF2B5EF4-FFF2-40B4-BE49-F238E27FC236}">
                <a16:creationId xmlns:a16="http://schemas.microsoft.com/office/drawing/2014/main" id="{EB6E8034-16BC-486E-A514-BA2BF8527C09}"/>
              </a:ext>
            </a:extLst>
          </p:cNvPr>
          <p:cNvSpPr/>
          <p:nvPr/>
        </p:nvSpPr>
        <p:spPr>
          <a:xfrm>
            <a:off x="8929271" y="6426446"/>
            <a:ext cx="2524922" cy="307777"/>
          </a:xfrm>
          <a:prstGeom prst="rect">
            <a:avLst/>
          </a:prstGeom>
        </p:spPr>
        <p:txBody>
          <a:bodyPr wrap="none">
            <a:spAutoFit/>
          </a:bodyPr>
          <a:lstStyle/>
          <a:p>
            <a:r>
              <a:rPr lang="it-IT" sz="1400" dirty="0">
                <a:latin typeface="Arial" panose="020B0604020202020204" pitchFamily="34" charset="0"/>
                <a:cs typeface="Arial" panose="020B0604020202020204" pitchFamily="34" charset="0"/>
              </a:rPr>
              <a:t>Feng T et al. </a:t>
            </a:r>
            <a:r>
              <a:rPr lang="it-IT" sz="1400" dirty="0" err="1">
                <a:latin typeface="Arial" panose="020B0604020202020204" pitchFamily="34" charset="0"/>
                <a:cs typeface="Arial" panose="020B0604020202020204" pitchFamily="34" charset="0"/>
              </a:rPr>
              <a:t>Circulation</a:t>
            </a:r>
            <a:r>
              <a:rPr lang="it-IT" sz="1400" dirty="0">
                <a:latin typeface="Arial" panose="020B0604020202020204" pitchFamily="34" charset="0"/>
                <a:cs typeface="Arial" panose="020B0604020202020204" pitchFamily="34" charset="0"/>
              </a:rPr>
              <a:t> 2023</a:t>
            </a:r>
          </a:p>
        </p:txBody>
      </p:sp>
      <p:grpSp>
        <p:nvGrpSpPr>
          <p:cNvPr id="7" name="Gruppo 6">
            <a:extLst>
              <a:ext uri="{FF2B5EF4-FFF2-40B4-BE49-F238E27FC236}">
                <a16:creationId xmlns:a16="http://schemas.microsoft.com/office/drawing/2014/main" id="{2F63DDEF-C6CB-4BD2-B01C-B14B998E0B87}"/>
              </a:ext>
            </a:extLst>
          </p:cNvPr>
          <p:cNvGrpSpPr/>
          <p:nvPr/>
        </p:nvGrpSpPr>
        <p:grpSpPr>
          <a:xfrm>
            <a:off x="504533" y="1984248"/>
            <a:ext cx="11263795" cy="4066211"/>
            <a:chOff x="504533" y="1301316"/>
            <a:chExt cx="12050537" cy="4401671"/>
          </a:xfrm>
        </p:grpSpPr>
        <p:pic>
          <p:nvPicPr>
            <p:cNvPr id="5" name="Immagine 4">
              <a:extLst>
                <a:ext uri="{FF2B5EF4-FFF2-40B4-BE49-F238E27FC236}">
                  <a16:creationId xmlns:a16="http://schemas.microsoft.com/office/drawing/2014/main" id="{D951E408-211B-4C3D-ADC4-6AD5314191DC}"/>
                </a:ext>
              </a:extLst>
            </p:cNvPr>
            <p:cNvPicPr>
              <a:picLocks noChangeAspect="1"/>
            </p:cNvPicPr>
            <p:nvPr/>
          </p:nvPicPr>
          <p:blipFill>
            <a:blip r:embed="rId3"/>
            <a:stretch>
              <a:fillRect/>
            </a:stretch>
          </p:blipFill>
          <p:spPr>
            <a:xfrm>
              <a:off x="504533" y="1405128"/>
              <a:ext cx="5952565" cy="4267200"/>
            </a:xfrm>
            <a:prstGeom prst="rect">
              <a:avLst/>
            </a:prstGeom>
          </p:spPr>
        </p:pic>
        <p:pic>
          <p:nvPicPr>
            <p:cNvPr id="6" name="Immagine 5">
              <a:extLst>
                <a:ext uri="{FF2B5EF4-FFF2-40B4-BE49-F238E27FC236}">
                  <a16:creationId xmlns:a16="http://schemas.microsoft.com/office/drawing/2014/main" id="{14BA8DFD-DB6C-42EA-8301-4E7619FDCD7B}"/>
                </a:ext>
              </a:extLst>
            </p:cNvPr>
            <p:cNvPicPr>
              <a:picLocks noChangeAspect="1"/>
            </p:cNvPicPr>
            <p:nvPr/>
          </p:nvPicPr>
          <p:blipFill>
            <a:blip r:embed="rId4"/>
            <a:stretch>
              <a:fillRect/>
            </a:stretch>
          </p:blipFill>
          <p:spPr>
            <a:xfrm>
              <a:off x="6494929" y="1301316"/>
              <a:ext cx="6060141" cy="4401671"/>
            </a:xfrm>
            <a:prstGeom prst="rect">
              <a:avLst/>
            </a:prstGeom>
          </p:spPr>
        </p:pic>
      </p:grpSp>
      <p:sp>
        <p:nvSpPr>
          <p:cNvPr id="8" name="Rettangolo 7">
            <a:extLst>
              <a:ext uri="{FF2B5EF4-FFF2-40B4-BE49-F238E27FC236}">
                <a16:creationId xmlns:a16="http://schemas.microsoft.com/office/drawing/2014/main" id="{F49C5274-6CD4-4265-8DBB-CF6B6FB7D32C}"/>
              </a:ext>
            </a:extLst>
          </p:cNvPr>
          <p:cNvSpPr/>
          <p:nvPr/>
        </p:nvSpPr>
        <p:spPr>
          <a:xfrm>
            <a:off x="475488" y="1726244"/>
            <a:ext cx="283464" cy="285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44082F5-16D0-40A5-9A33-587A1237010E}"/>
              </a:ext>
            </a:extLst>
          </p:cNvPr>
          <p:cNvSpPr/>
          <p:nvPr/>
        </p:nvSpPr>
        <p:spPr>
          <a:xfrm>
            <a:off x="6123432" y="1714052"/>
            <a:ext cx="283464" cy="285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F274EF2C-699E-4E8E-9124-195A5E5D1E71}"/>
              </a:ext>
            </a:extLst>
          </p:cNvPr>
          <p:cNvSpPr/>
          <p:nvPr/>
        </p:nvSpPr>
        <p:spPr>
          <a:xfrm>
            <a:off x="6687311" y="1637852"/>
            <a:ext cx="5000155" cy="285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29921D0F-4250-4F5E-A2AC-7BAC5241B401}"/>
              </a:ext>
            </a:extLst>
          </p:cNvPr>
          <p:cNvSpPr/>
          <p:nvPr/>
        </p:nvSpPr>
        <p:spPr>
          <a:xfrm>
            <a:off x="1223975" y="1790252"/>
            <a:ext cx="4545595" cy="2854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E867DD5B-E964-4FFC-A96D-34026D0E196C}"/>
              </a:ext>
            </a:extLst>
          </p:cNvPr>
          <p:cNvSpPr txBox="1"/>
          <p:nvPr/>
        </p:nvSpPr>
        <p:spPr>
          <a:xfrm>
            <a:off x="914400" y="1353312"/>
            <a:ext cx="10542117" cy="338554"/>
          </a:xfrm>
          <a:prstGeom prst="rect">
            <a:avLst/>
          </a:prstGeom>
          <a:noFill/>
        </p:spPr>
        <p:txBody>
          <a:bodyPr wrap="none" rtlCol="0">
            <a:spAutoFit/>
          </a:bodyPr>
          <a:lstStyle/>
          <a:p>
            <a:r>
              <a:rPr lang="it-IT" sz="1600" dirty="0"/>
              <a:t>HR adjusted for sex, </a:t>
            </a:r>
            <a:r>
              <a:rPr lang="it-IT" sz="1600" dirty="0" err="1"/>
              <a:t>age</a:t>
            </a:r>
            <a:r>
              <a:rPr lang="it-IT" sz="1600" dirty="0"/>
              <a:t>, </a:t>
            </a:r>
            <a:r>
              <a:rPr lang="it-IT" sz="1600" dirty="0" err="1"/>
              <a:t>height</a:t>
            </a:r>
            <a:r>
              <a:rPr lang="it-IT" sz="1600" dirty="0"/>
              <a:t>, smoking status, level of </a:t>
            </a:r>
            <a:r>
              <a:rPr lang="it-IT" sz="1600" dirty="0" err="1"/>
              <a:t>education</a:t>
            </a:r>
            <a:r>
              <a:rPr lang="it-IT" sz="1600" dirty="0"/>
              <a:t>, </a:t>
            </a:r>
            <a:r>
              <a:rPr lang="it-IT" sz="1600" dirty="0" err="1"/>
              <a:t>marital</a:t>
            </a:r>
            <a:r>
              <a:rPr lang="it-IT" sz="1600" dirty="0"/>
              <a:t> status, physical activity, and </a:t>
            </a:r>
            <a:r>
              <a:rPr lang="it-IT" sz="1600" dirty="0" err="1"/>
              <a:t>alcohol</a:t>
            </a:r>
            <a:r>
              <a:rPr lang="it-IT" sz="1600" dirty="0"/>
              <a:t> </a:t>
            </a:r>
            <a:r>
              <a:rPr lang="it-IT" sz="1600" dirty="0" err="1"/>
              <a:t>consumption</a:t>
            </a:r>
            <a:endParaRPr lang="it-IT" sz="1600" dirty="0"/>
          </a:p>
        </p:txBody>
      </p:sp>
    </p:spTree>
    <p:extLst>
      <p:ext uri="{BB962C8B-B14F-4D97-AF65-F5344CB8AC3E}">
        <p14:creationId xmlns:p14="http://schemas.microsoft.com/office/powerpoint/2010/main" val="157917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C8DD43F-F5C6-4608-8079-D160B961AD3E}"/>
              </a:ext>
            </a:extLst>
          </p:cNvPr>
          <p:cNvSpPr/>
          <p:nvPr/>
        </p:nvSpPr>
        <p:spPr>
          <a:xfrm>
            <a:off x="8678228" y="6325033"/>
            <a:ext cx="3297634" cy="307777"/>
          </a:xfrm>
          <a:prstGeom prst="rect">
            <a:avLst/>
          </a:prstGeom>
        </p:spPr>
        <p:txBody>
          <a:bodyPr wrap="none">
            <a:spAutoFit/>
          </a:bodyPr>
          <a:lstStyle/>
          <a:p>
            <a:r>
              <a:rPr lang="it-IT" sz="1400" dirty="0">
                <a:latin typeface="Arial" panose="020B0604020202020204" pitchFamily="34" charset="0"/>
                <a:cs typeface="Arial" panose="020B0604020202020204" pitchFamily="34" charset="0"/>
              </a:rPr>
              <a:t>Powell-</a:t>
            </a:r>
            <a:r>
              <a:rPr lang="it-IT" sz="1400" dirty="0" err="1">
                <a:latin typeface="Arial" panose="020B0604020202020204" pitchFamily="34" charset="0"/>
                <a:cs typeface="Arial" panose="020B0604020202020204" pitchFamily="34" charset="0"/>
              </a:rPr>
              <a:t>Wiley</a:t>
            </a:r>
            <a:r>
              <a:rPr lang="it-IT" sz="1400" dirty="0">
                <a:latin typeface="Arial" panose="020B0604020202020204" pitchFamily="34" charset="0"/>
                <a:cs typeface="Arial" panose="020B0604020202020204" pitchFamily="34" charset="0"/>
              </a:rPr>
              <a:t> TM et al. </a:t>
            </a:r>
            <a:r>
              <a:rPr lang="it-IT" sz="1400" dirty="0" err="1">
                <a:latin typeface="Arial" panose="020B0604020202020204" pitchFamily="34" charset="0"/>
                <a:cs typeface="Arial" panose="020B0604020202020204" pitchFamily="34" charset="0"/>
              </a:rPr>
              <a:t>Circulation</a:t>
            </a:r>
            <a:r>
              <a:rPr lang="it-IT" sz="1400" dirty="0">
                <a:latin typeface="Arial" panose="020B0604020202020204" pitchFamily="34" charset="0"/>
                <a:cs typeface="Arial" panose="020B0604020202020204" pitchFamily="34" charset="0"/>
              </a:rPr>
              <a:t> 2021</a:t>
            </a:r>
          </a:p>
        </p:txBody>
      </p:sp>
      <p:pic>
        <p:nvPicPr>
          <p:cNvPr id="3" name="Immagine 2">
            <a:extLst>
              <a:ext uri="{FF2B5EF4-FFF2-40B4-BE49-F238E27FC236}">
                <a16:creationId xmlns:a16="http://schemas.microsoft.com/office/drawing/2014/main" id="{E98A543F-8AB3-4980-8F87-0EBCDE27DE9F}"/>
              </a:ext>
            </a:extLst>
          </p:cNvPr>
          <p:cNvPicPr>
            <a:picLocks noChangeAspect="1"/>
          </p:cNvPicPr>
          <p:nvPr/>
        </p:nvPicPr>
        <p:blipFill>
          <a:blip r:embed="rId2"/>
          <a:stretch>
            <a:fillRect/>
          </a:stretch>
        </p:blipFill>
        <p:spPr>
          <a:xfrm>
            <a:off x="1989089" y="91440"/>
            <a:ext cx="7694407" cy="611108"/>
          </a:xfrm>
          <a:prstGeom prst="rect">
            <a:avLst/>
          </a:prstGeom>
        </p:spPr>
      </p:pic>
      <p:pic>
        <p:nvPicPr>
          <p:cNvPr id="4" name="Immagine 3">
            <a:extLst>
              <a:ext uri="{FF2B5EF4-FFF2-40B4-BE49-F238E27FC236}">
                <a16:creationId xmlns:a16="http://schemas.microsoft.com/office/drawing/2014/main" id="{BF849723-417E-45DD-89FF-F32D38167B4E}"/>
              </a:ext>
            </a:extLst>
          </p:cNvPr>
          <p:cNvPicPr>
            <a:picLocks noChangeAspect="1"/>
          </p:cNvPicPr>
          <p:nvPr/>
        </p:nvPicPr>
        <p:blipFill>
          <a:blip r:embed="rId3"/>
          <a:stretch>
            <a:fillRect/>
          </a:stretch>
        </p:blipFill>
        <p:spPr>
          <a:xfrm>
            <a:off x="2127717" y="784306"/>
            <a:ext cx="7700445" cy="5458968"/>
          </a:xfrm>
          <a:prstGeom prst="rect">
            <a:avLst/>
          </a:prstGeom>
        </p:spPr>
      </p:pic>
      <p:sp>
        <p:nvSpPr>
          <p:cNvPr id="5" name="Rettangolo 4">
            <a:extLst>
              <a:ext uri="{FF2B5EF4-FFF2-40B4-BE49-F238E27FC236}">
                <a16:creationId xmlns:a16="http://schemas.microsoft.com/office/drawing/2014/main" id="{CB94C963-55C0-4D14-9E98-04CBE17D3A10}"/>
              </a:ext>
            </a:extLst>
          </p:cNvPr>
          <p:cNvSpPr/>
          <p:nvPr/>
        </p:nvSpPr>
        <p:spPr>
          <a:xfrm>
            <a:off x="3355848" y="3108960"/>
            <a:ext cx="1609344" cy="1463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110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2F9AE5B-9379-473D-869F-2843353C8589}"/>
              </a:ext>
            </a:extLst>
          </p:cNvPr>
          <p:cNvSpPr txBox="1"/>
          <p:nvPr/>
        </p:nvSpPr>
        <p:spPr>
          <a:xfrm>
            <a:off x="6084500" y="2053066"/>
            <a:ext cx="5755566" cy="3724096"/>
          </a:xfrm>
          <a:prstGeom prst="rect">
            <a:avLst/>
          </a:prstGeom>
          <a:noFill/>
        </p:spPr>
        <p:txBody>
          <a:bodyPr wrap="square" rtlCol="0" anchor="ctr">
            <a:spAutoFit/>
          </a:bodyPr>
          <a:lstStyle/>
          <a:p>
            <a:pPr marL="285750" indent="-285750" algn="just">
              <a:buClr>
                <a:schemeClr val="tx1"/>
              </a:buClr>
              <a:buFont typeface="Arial" panose="020B0604020202020204" pitchFamily="34" charset="0"/>
              <a:buChar char="•"/>
            </a:pPr>
            <a:r>
              <a:rPr lang="en-US" b="1" i="0" u="sng" strike="noStrike" baseline="0" dirty="0">
                <a:solidFill>
                  <a:srgbClr val="C00000"/>
                </a:solidFill>
              </a:rPr>
              <a:t>Epicardial adipose tissue (EAT)</a:t>
            </a:r>
            <a:r>
              <a:rPr lang="en-US" b="0" i="0" u="none" strike="noStrike" baseline="0" dirty="0">
                <a:solidFill>
                  <a:srgbClr val="000000"/>
                </a:solidFill>
              </a:rPr>
              <a:t> </a:t>
            </a:r>
            <a:r>
              <a:rPr lang="en-US" i="0" u="none" strike="noStrike" baseline="0" dirty="0">
                <a:solidFill>
                  <a:srgbClr val="000000"/>
                </a:solidFill>
              </a:rPr>
              <a:t>is the layer of AT located between the visceral layer of the pericardium and the myocardium, without an intervening fascial plane, </a:t>
            </a:r>
            <a:r>
              <a:rPr lang="en-US" i="0" u="none" strike="noStrike" baseline="0" dirty="0"/>
              <a:t>supplied by branches of the coronary </a:t>
            </a:r>
            <a:r>
              <a:rPr lang="it-IT" i="0" u="none" strike="noStrike" baseline="0" dirty="0" err="1"/>
              <a:t>arteries</a:t>
            </a:r>
            <a:r>
              <a:rPr lang="it-IT" i="0" u="none" strike="noStrike" baseline="0" dirty="0"/>
              <a:t>.</a:t>
            </a:r>
          </a:p>
          <a:p>
            <a:pPr marL="285750" indent="-285750" algn="just">
              <a:buFont typeface="Arial" panose="020B0604020202020204" pitchFamily="34" charset="0"/>
              <a:buChar char="•"/>
            </a:pPr>
            <a:endParaRPr lang="it-IT" sz="1000" dirty="0"/>
          </a:p>
          <a:p>
            <a:pPr marL="285750" indent="-285750" algn="just">
              <a:buFont typeface="Arial" panose="020B0604020202020204" pitchFamily="34" charset="0"/>
              <a:buChar char="•"/>
            </a:pPr>
            <a:r>
              <a:rPr lang="en-US" sz="1800" i="0" u="none" strike="noStrike" baseline="0" dirty="0">
                <a:solidFill>
                  <a:srgbClr val="000000"/>
                </a:solidFill>
              </a:rPr>
              <a:t>The layer of EAT directly encompassing the coronary arteries represents the </a:t>
            </a:r>
            <a:r>
              <a:rPr lang="en-US" sz="1800" b="1" i="0" u="sng" strike="noStrike" baseline="0" dirty="0" err="1">
                <a:solidFill>
                  <a:srgbClr val="C00000"/>
                </a:solidFill>
              </a:rPr>
              <a:t>pericoronary</a:t>
            </a:r>
            <a:r>
              <a:rPr lang="en-US" sz="1800" b="1" i="0" u="sng" strike="noStrike" baseline="0" dirty="0">
                <a:solidFill>
                  <a:srgbClr val="C00000"/>
                </a:solidFill>
              </a:rPr>
              <a:t> adipose tissue (PCAT)</a:t>
            </a:r>
            <a:r>
              <a:rPr lang="en-US" sz="1800" b="0" i="0" u="none" strike="noStrike" baseline="0" dirty="0">
                <a:solidFill>
                  <a:srgbClr val="000000"/>
                </a:solidFill>
              </a:rPr>
              <a:t>, </a:t>
            </a:r>
            <a:r>
              <a:rPr lang="en-US" sz="1800" i="0" u="none" strike="noStrike" baseline="0" dirty="0">
                <a:solidFill>
                  <a:srgbClr val="000000"/>
                </a:solidFill>
              </a:rPr>
              <a:t>being an </a:t>
            </a:r>
            <a:r>
              <a:rPr lang="en-US" sz="1800" i="0" u="none" strike="noStrike" baseline="0" dirty="0"/>
              <a:t>integral part of the vascular wall itself</a:t>
            </a:r>
            <a:r>
              <a:rPr lang="en-US" sz="1800" i="0" u="none" strike="noStrike" baseline="0" dirty="0">
                <a:solidFill>
                  <a:srgbClr val="000000"/>
                </a:solidFill>
              </a:rPr>
              <a:t>.</a:t>
            </a:r>
          </a:p>
          <a:p>
            <a:pPr marL="285750" indent="-285750" algn="just">
              <a:buFont typeface="Arial" panose="020B0604020202020204" pitchFamily="34" charset="0"/>
              <a:buChar char="•"/>
            </a:pPr>
            <a:endParaRPr lang="en-US" dirty="0">
              <a:solidFill>
                <a:srgbClr val="000000"/>
              </a:solidFill>
            </a:endParaRPr>
          </a:p>
          <a:p>
            <a:pPr marL="285750" indent="-285750" algn="just">
              <a:buFont typeface="Arial" panose="020B0604020202020204" pitchFamily="34" charset="0"/>
              <a:buChar char="•"/>
            </a:pPr>
            <a:r>
              <a:rPr lang="en-US" dirty="0"/>
              <a:t>The </a:t>
            </a:r>
            <a:r>
              <a:rPr lang="en-US" b="1" u="sng" dirty="0">
                <a:solidFill>
                  <a:srgbClr val="C00000"/>
                </a:solidFill>
              </a:rPr>
              <a:t>lack of an anatomical barrier</a:t>
            </a:r>
            <a:r>
              <a:rPr lang="en-US" dirty="0"/>
              <a:t> allows </a:t>
            </a:r>
            <a:r>
              <a:rPr lang="en-US" b="1" u="sng" dirty="0">
                <a:solidFill>
                  <a:srgbClr val="C00000"/>
                </a:solidFill>
              </a:rPr>
              <a:t>crosstalk </a:t>
            </a:r>
            <a:r>
              <a:rPr lang="en-US" dirty="0"/>
              <a:t>between EAT and the contiguous</a:t>
            </a:r>
            <a:r>
              <a:rPr lang="en-US" sz="1400" dirty="0"/>
              <a:t> </a:t>
            </a:r>
            <a:r>
              <a:rPr lang="en-US" dirty="0"/>
              <a:t>myocardium</a:t>
            </a:r>
            <a:r>
              <a:rPr lang="en-US" dirty="0">
                <a:solidFill>
                  <a:srgbClr val="000000"/>
                </a:solidFill>
              </a:rPr>
              <a:t> and coronary arteries.</a:t>
            </a:r>
            <a:endParaRPr lang="it-IT" dirty="0"/>
          </a:p>
          <a:p>
            <a:pPr marL="285750" indent="-285750" algn="just">
              <a:buFont typeface="Arial" panose="020B0604020202020204" pitchFamily="34" charset="0"/>
              <a:buChar char="•"/>
            </a:pPr>
            <a:endParaRPr lang="en-US" i="0" u="none" strike="noStrike" baseline="0" dirty="0"/>
          </a:p>
          <a:p>
            <a:pPr marL="285750" indent="-285750" algn="just">
              <a:buFont typeface="Arial" panose="020B0604020202020204" pitchFamily="34" charset="0"/>
              <a:buChar char="•"/>
            </a:pPr>
            <a:endParaRPr lang="it-IT" sz="1000" i="0" u="none" strike="noStrike" baseline="0" dirty="0">
              <a:solidFill>
                <a:srgbClr val="000000"/>
              </a:solidFill>
            </a:endParaRPr>
          </a:p>
        </p:txBody>
      </p:sp>
      <p:grpSp>
        <p:nvGrpSpPr>
          <p:cNvPr id="36" name="Gruppo 35">
            <a:extLst>
              <a:ext uri="{FF2B5EF4-FFF2-40B4-BE49-F238E27FC236}">
                <a16:creationId xmlns:a16="http://schemas.microsoft.com/office/drawing/2014/main" id="{CEB49C81-8190-4E13-82D4-C0DE0D861A05}"/>
              </a:ext>
            </a:extLst>
          </p:cNvPr>
          <p:cNvGrpSpPr/>
          <p:nvPr/>
        </p:nvGrpSpPr>
        <p:grpSpPr>
          <a:xfrm>
            <a:off x="351934" y="964408"/>
            <a:ext cx="5706278" cy="5366282"/>
            <a:chOff x="351934" y="964408"/>
            <a:chExt cx="5706278" cy="5304417"/>
          </a:xfrm>
        </p:grpSpPr>
        <p:pic>
          <p:nvPicPr>
            <p:cNvPr id="26" name="Immagine 25">
              <a:extLst>
                <a:ext uri="{FF2B5EF4-FFF2-40B4-BE49-F238E27FC236}">
                  <a16:creationId xmlns:a16="http://schemas.microsoft.com/office/drawing/2014/main" id="{A0439B3C-FDF8-439B-847D-556B3A612811}"/>
                </a:ext>
              </a:extLst>
            </p:cNvPr>
            <p:cNvPicPr>
              <a:picLocks noChangeAspect="1"/>
            </p:cNvPicPr>
            <p:nvPr/>
          </p:nvPicPr>
          <p:blipFill>
            <a:blip r:embed="rId2"/>
            <a:stretch>
              <a:fillRect/>
            </a:stretch>
          </p:blipFill>
          <p:spPr>
            <a:xfrm>
              <a:off x="351934" y="986419"/>
              <a:ext cx="5269315" cy="5282406"/>
            </a:xfrm>
            <a:prstGeom prst="rect">
              <a:avLst/>
            </a:prstGeom>
            <a:effectLst>
              <a:outerShdw blurRad="50800" dist="38100" dir="2700000" algn="tl" rotWithShape="0">
                <a:prstClr val="black">
                  <a:alpha val="40000"/>
                </a:prstClr>
              </a:outerShdw>
            </a:effectLst>
          </p:spPr>
        </p:pic>
        <p:sp>
          <p:nvSpPr>
            <p:cNvPr id="5" name="Rettangolo 4">
              <a:extLst>
                <a:ext uri="{FF2B5EF4-FFF2-40B4-BE49-F238E27FC236}">
                  <a16:creationId xmlns:a16="http://schemas.microsoft.com/office/drawing/2014/main" id="{0EA90303-AAA9-4049-9938-0C2C55DCD5EB}"/>
                </a:ext>
              </a:extLst>
            </p:cNvPr>
            <p:cNvSpPr/>
            <p:nvPr/>
          </p:nvSpPr>
          <p:spPr>
            <a:xfrm>
              <a:off x="4458877" y="4338986"/>
              <a:ext cx="885148" cy="4012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diritto 11">
              <a:extLst>
                <a:ext uri="{FF2B5EF4-FFF2-40B4-BE49-F238E27FC236}">
                  <a16:creationId xmlns:a16="http://schemas.microsoft.com/office/drawing/2014/main" id="{5458FF78-4B43-4B6C-93FC-129390270345}"/>
                </a:ext>
              </a:extLst>
            </p:cNvPr>
            <p:cNvCxnSpPr>
              <a:cxnSpLocks/>
              <a:stCxn id="30" idx="7"/>
            </p:cNvCxnSpPr>
            <p:nvPr/>
          </p:nvCxnSpPr>
          <p:spPr>
            <a:xfrm flipV="1">
              <a:off x="3588896" y="2017068"/>
              <a:ext cx="129506" cy="23903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Immagine 9">
              <a:extLst>
                <a:ext uri="{FF2B5EF4-FFF2-40B4-BE49-F238E27FC236}">
                  <a16:creationId xmlns:a16="http://schemas.microsoft.com/office/drawing/2014/main" id="{A51BC5B7-24B4-4CA8-A74F-84CA9F11E26F}"/>
                </a:ext>
              </a:extLst>
            </p:cNvPr>
            <p:cNvPicPr>
              <a:picLocks noChangeAspect="1"/>
            </p:cNvPicPr>
            <p:nvPr/>
          </p:nvPicPr>
          <p:blipFill>
            <a:blip r:embed="rId3"/>
            <a:stretch>
              <a:fillRect/>
            </a:stretch>
          </p:blipFill>
          <p:spPr>
            <a:xfrm>
              <a:off x="3749301" y="964408"/>
              <a:ext cx="2308911" cy="2096741"/>
            </a:xfrm>
            <a:prstGeom prst="ellipse">
              <a:avLst/>
            </a:prstGeom>
            <a:ln w="127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4" name="Connettore diritto 13">
              <a:extLst>
                <a:ext uri="{FF2B5EF4-FFF2-40B4-BE49-F238E27FC236}">
                  <a16:creationId xmlns:a16="http://schemas.microsoft.com/office/drawing/2014/main" id="{DF447550-DAE1-41E7-96EB-01B8F9B8419A}"/>
                </a:ext>
              </a:extLst>
            </p:cNvPr>
            <p:cNvCxnSpPr>
              <a:cxnSpLocks/>
            </p:cNvCxnSpPr>
            <p:nvPr/>
          </p:nvCxnSpPr>
          <p:spPr>
            <a:xfrm flipV="1">
              <a:off x="3593218" y="3060863"/>
              <a:ext cx="1079111" cy="135632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Ovale 29">
              <a:extLst>
                <a:ext uri="{FF2B5EF4-FFF2-40B4-BE49-F238E27FC236}">
                  <a16:creationId xmlns:a16="http://schemas.microsoft.com/office/drawing/2014/main" id="{75FA1A20-90CE-4D1C-8687-EA03069C5E72}"/>
                </a:ext>
              </a:extLst>
            </p:cNvPr>
            <p:cNvSpPr/>
            <p:nvPr/>
          </p:nvSpPr>
          <p:spPr>
            <a:xfrm>
              <a:off x="3539788" y="4399464"/>
              <a:ext cx="57534" cy="5397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CasellaDiTesto 30">
              <a:extLst>
                <a:ext uri="{FF2B5EF4-FFF2-40B4-BE49-F238E27FC236}">
                  <a16:creationId xmlns:a16="http://schemas.microsoft.com/office/drawing/2014/main" id="{9961EB8C-55E7-4327-8FCD-CECFDE24C4B8}"/>
                </a:ext>
              </a:extLst>
            </p:cNvPr>
            <p:cNvSpPr txBox="1"/>
            <p:nvPr/>
          </p:nvSpPr>
          <p:spPr>
            <a:xfrm>
              <a:off x="2643023" y="1724780"/>
              <a:ext cx="1016625" cy="430887"/>
            </a:xfrm>
            <a:prstGeom prst="rect">
              <a:avLst/>
            </a:prstGeom>
            <a:noFill/>
          </p:spPr>
          <p:txBody>
            <a:bodyPr wrap="none" rtlCol="0">
              <a:spAutoFit/>
            </a:bodyPr>
            <a:lstStyle/>
            <a:p>
              <a:pPr algn="r"/>
              <a:r>
                <a:rPr lang="it-IT" sz="1100" b="1" dirty="0" err="1"/>
                <a:t>Pericoronary</a:t>
              </a:r>
              <a:endParaRPr lang="it-IT" sz="1100" b="1" dirty="0"/>
            </a:p>
            <a:p>
              <a:pPr algn="r"/>
              <a:r>
                <a:rPr lang="it-IT" sz="1100" b="1" dirty="0"/>
                <a:t>adipose </a:t>
              </a:r>
              <a:r>
                <a:rPr lang="it-IT" sz="1100" b="1" dirty="0" err="1"/>
                <a:t>tissue</a:t>
              </a:r>
              <a:endParaRPr lang="it-IT" sz="1100" b="1" dirty="0"/>
            </a:p>
          </p:txBody>
        </p:sp>
        <p:sp>
          <p:nvSpPr>
            <p:cNvPr id="32" name="Rettangolo 31">
              <a:extLst>
                <a:ext uri="{FF2B5EF4-FFF2-40B4-BE49-F238E27FC236}">
                  <a16:creationId xmlns:a16="http://schemas.microsoft.com/office/drawing/2014/main" id="{A403BFE2-13AA-464A-8B95-81E3A1EB7EF9}"/>
                </a:ext>
              </a:extLst>
            </p:cNvPr>
            <p:cNvSpPr/>
            <p:nvPr/>
          </p:nvSpPr>
          <p:spPr>
            <a:xfrm>
              <a:off x="2683058" y="1742022"/>
              <a:ext cx="976590" cy="4012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7" name="CasellaDiTesto 36">
            <a:extLst>
              <a:ext uri="{FF2B5EF4-FFF2-40B4-BE49-F238E27FC236}">
                <a16:creationId xmlns:a16="http://schemas.microsoft.com/office/drawing/2014/main" id="{8C3C5781-6451-482F-B6C7-E11A1B3EC46D}"/>
              </a:ext>
            </a:extLst>
          </p:cNvPr>
          <p:cNvSpPr txBox="1"/>
          <p:nvPr/>
        </p:nvSpPr>
        <p:spPr>
          <a:xfrm>
            <a:off x="8165592" y="6330690"/>
            <a:ext cx="3674474" cy="523220"/>
          </a:xfrm>
          <a:prstGeom prst="rect">
            <a:avLst/>
          </a:prstGeom>
          <a:noFill/>
        </p:spPr>
        <p:txBody>
          <a:bodyPr wrap="square" rtlCol="0">
            <a:spAutoFit/>
          </a:bodyPr>
          <a:lstStyle/>
          <a:p>
            <a:r>
              <a:rPr lang="it-IT" sz="1400" dirty="0">
                <a:latin typeface="Arial" panose="020B0604020202020204" pitchFamily="34" charset="0"/>
                <a:cs typeface="Arial" panose="020B0604020202020204" pitchFamily="34" charset="0"/>
              </a:rPr>
              <a:t>Guglielmo M et al.  </a:t>
            </a:r>
            <a:r>
              <a:rPr lang="en-US" sz="1400" b="0" u="none" strike="noStrike" baseline="0" dirty="0">
                <a:latin typeface="Arial" panose="020B0604020202020204" pitchFamily="34" charset="0"/>
                <a:cs typeface="Arial" panose="020B0604020202020204" pitchFamily="34" charset="0"/>
              </a:rPr>
              <a:t>Atherosclerosis 2021 </a:t>
            </a:r>
          </a:p>
          <a:p>
            <a:r>
              <a:rPr lang="en-US" sz="1400" dirty="0" err="1">
                <a:latin typeface="Arial" panose="020B0604020202020204" pitchFamily="34" charset="0"/>
                <a:cs typeface="Arial" panose="020B0604020202020204" pitchFamily="34" charset="0"/>
              </a:rPr>
              <a:t>Iacobellis</a:t>
            </a:r>
            <a:r>
              <a:rPr lang="en-US" sz="1400" dirty="0">
                <a:latin typeface="Arial" panose="020B0604020202020204" pitchFamily="34" charset="0"/>
                <a:cs typeface="Arial" panose="020B0604020202020204" pitchFamily="34" charset="0"/>
              </a:rPr>
              <a:t> G et al. Nat Rev </a:t>
            </a:r>
            <a:r>
              <a:rPr lang="en-US" sz="1400" dirty="0" err="1">
                <a:latin typeface="Arial" panose="020B0604020202020204" pitchFamily="34" charset="0"/>
                <a:cs typeface="Arial" panose="020B0604020202020204" pitchFamily="34" charset="0"/>
              </a:rPr>
              <a:t>Cardiol</a:t>
            </a:r>
            <a:r>
              <a:rPr lang="en-US" sz="1400" dirty="0">
                <a:latin typeface="Arial" panose="020B0604020202020204" pitchFamily="34" charset="0"/>
                <a:cs typeface="Arial" panose="020B0604020202020204" pitchFamily="34" charset="0"/>
              </a:rPr>
              <a:t> 2022</a:t>
            </a:r>
            <a:endParaRPr lang="it-IT"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3784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E8ACF16-7AB4-4DBB-86BB-AC76CB4D577C}"/>
              </a:ext>
            </a:extLst>
          </p:cNvPr>
          <p:cNvSpPr/>
          <p:nvPr/>
        </p:nvSpPr>
        <p:spPr>
          <a:xfrm>
            <a:off x="0" y="137160"/>
            <a:ext cx="12192000" cy="1197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i="0" u="none" strike="noStrike" baseline="0" dirty="0" err="1">
                <a:solidFill>
                  <a:srgbClr val="00B0F0"/>
                </a:solidFill>
              </a:rPr>
              <a:t>Physiopathology</a:t>
            </a:r>
            <a:r>
              <a:rPr lang="it-IT" sz="3600" dirty="0">
                <a:solidFill>
                  <a:srgbClr val="00B0F0"/>
                </a:solidFill>
              </a:rPr>
              <a:t> of EAT/PCAT</a:t>
            </a:r>
          </a:p>
          <a:p>
            <a:pPr algn="ctr"/>
            <a:endParaRPr lang="it-IT" sz="2800" dirty="0">
              <a:solidFill>
                <a:srgbClr val="00B0F0"/>
              </a:solidFill>
            </a:endParaRPr>
          </a:p>
        </p:txBody>
      </p:sp>
      <p:sp>
        <p:nvSpPr>
          <p:cNvPr id="5" name="CasellaDiTesto 4">
            <a:extLst>
              <a:ext uri="{FF2B5EF4-FFF2-40B4-BE49-F238E27FC236}">
                <a16:creationId xmlns:a16="http://schemas.microsoft.com/office/drawing/2014/main" id="{A6A7FD91-B33B-4648-8961-5C18FB976EBB}"/>
              </a:ext>
            </a:extLst>
          </p:cNvPr>
          <p:cNvSpPr txBox="1"/>
          <p:nvPr/>
        </p:nvSpPr>
        <p:spPr>
          <a:xfrm>
            <a:off x="276046" y="1457983"/>
            <a:ext cx="4322588" cy="4616648"/>
          </a:xfrm>
          <a:prstGeom prst="rect">
            <a:avLst/>
          </a:prstGeom>
          <a:noFill/>
        </p:spPr>
        <p:txBody>
          <a:bodyPr wrap="square" anchor="ctr">
            <a:spAutoFit/>
          </a:bodyPr>
          <a:lstStyle/>
          <a:p>
            <a:pPr marL="285750" indent="-285750" algn="just">
              <a:buFont typeface="Wingdings" panose="05000000000000000000" pitchFamily="2" charset="2"/>
              <a:buChar char="ü"/>
            </a:pPr>
            <a:r>
              <a:rPr lang="en-US" i="0" u="none" strike="noStrike" baseline="0" dirty="0">
                <a:solidFill>
                  <a:srgbClr val="000000"/>
                </a:solidFill>
              </a:rPr>
              <a:t>EAT </a:t>
            </a:r>
            <a:r>
              <a:rPr lang="en-US" i="0" u="none" strike="noStrike" baseline="0" dirty="0">
                <a:solidFill>
                  <a:srgbClr val="C00000"/>
                </a:solidFill>
              </a:rPr>
              <a:t>functions</a:t>
            </a:r>
            <a:r>
              <a:rPr lang="en-US" i="0" u="none" strike="noStrike" baseline="0" dirty="0">
                <a:solidFill>
                  <a:srgbClr val="000000"/>
                </a:solidFill>
              </a:rPr>
              <a:t>:</a:t>
            </a:r>
          </a:p>
          <a:p>
            <a:pPr marL="285750" indent="-285750" algn="just">
              <a:buFont typeface="Wingdings" panose="05000000000000000000" pitchFamily="2" charset="2"/>
              <a:buChar char="q"/>
            </a:pPr>
            <a:r>
              <a:rPr lang="en-US" sz="1600" dirty="0">
                <a:solidFill>
                  <a:srgbClr val="000000"/>
                </a:solidFill>
              </a:rPr>
              <a:t>Barrier against pathogens</a:t>
            </a:r>
          </a:p>
          <a:p>
            <a:pPr marL="285750" indent="-285750" algn="just">
              <a:buFont typeface="Wingdings" panose="05000000000000000000" pitchFamily="2" charset="2"/>
              <a:buChar char="q"/>
            </a:pPr>
            <a:r>
              <a:rPr lang="en-US" sz="1600" i="0" u="none" strike="noStrike" baseline="0" dirty="0">
                <a:solidFill>
                  <a:srgbClr val="000000"/>
                </a:solidFill>
              </a:rPr>
              <a:t>Mechanical </a:t>
            </a:r>
          </a:p>
          <a:p>
            <a:pPr marL="285750" indent="-285750" algn="just">
              <a:buFont typeface="Wingdings" panose="05000000000000000000" pitchFamily="2" charset="2"/>
              <a:buChar char="q"/>
            </a:pPr>
            <a:r>
              <a:rPr lang="en-US" sz="1600" dirty="0">
                <a:solidFill>
                  <a:srgbClr val="000000"/>
                </a:solidFill>
              </a:rPr>
              <a:t>Thermogenic </a:t>
            </a:r>
            <a:endParaRPr lang="it-IT" sz="1600" dirty="0">
              <a:solidFill>
                <a:srgbClr val="000000"/>
              </a:solidFill>
            </a:endParaRPr>
          </a:p>
          <a:p>
            <a:pPr marL="285750" indent="-285750" algn="just">
              <a:buFont typeface="Wingdings" panose="05000000000000000000" pitchFamily="2" charset="2"/>
              <a:buChar char="q"/>
            </a:pPr>
            <a:r>
              <a:rPr lang="it-IT" sz="1600" dirty="0" err="1">
                <a:solidFill>
                  <a:srgbClr val="000000"/>
                </a:solidFill>
              </a:rPr>
              <a:t>Metabolic</a:t>
            </a:r>
            <a:endParaRPr lang="it-IT" sz="1600" dirty="0">
              <a:solidFill>
                <a:srgbClr val="000000"/>
              </a:solidFill>
            </a:endParaRPr>
          </a:p>
          <a:p>
            <a:pPr marL="285750" indent="-285750" algn="just">
              <a:buClr>
                <a:schemeClr val="tx1"/>
              </a:buClr>
              <a:buFont typeface="Wingdings" panose="05000000000000000000" pitchFamily="2" charset="2"/>
              <a:buChar char="q"/>
            </a:pPr>
            <a:r>
              <a:rPr lang="it-IT" sz="1600" dirty="0">
                <a:solidFill>
                  <a:srgbClr val="C00000"/>
                </a:solidFill>
              </a:rPr>
              <a:t>Paracrine/</a:t>
            </a:r>
            <a:r>
              <a:rPr lang="it-IT" sz="1600" dirty="0" err="1">
                <a:solidFill>
                  <a:srgbClr val="C00000"/>
                </a:solidFill>
              </a:rPr>
              <a:t>vasocrine</a:t>
            </a:r>
            <a:r>
              <a:rPr lang="it-IT" sz="1600" dirty="0">
                <a:solidFill>
                  <a:srgbClr val="C00000"/>
                </a:solidFill>
              </a:rPr>
              <a:t> </a:t>
            </a:r>
            <a:r>
              <a:rPr lang="it-IT" sz="1600" dirty="0" err="1">
                <a:solidFill>
                  <a:srgbClr val="C00000"/>
                </a:solidFill>
              </a:rPr>
              <a:t>secretion</a:t>
            </a:r>
            <a:r>
              <a:rPr lang="it-IT" sz="1600" dirty="0">
                <a:solidFill>
                  <a:srgbClr val="C00000"/>
                </a:solidFill>
              </a:rPr>
              <a:t> </a:t>
            </a:r>
            <a:r>
              <a:rPr lang="it-IT" sz="1600" dirty="0">
                <a:solidFill>
                  <a:srgbClr val="000000"/>
                </a:solidFill>
              </a:rPr>
              <a:t>of </a:t>
            </a:r>
            <a:r>
              <a:rPr lang="it-IT" sz="1600" dirty="0" err="1">
                <a:solidFill>
                  <a:srgbClr val="000000"/>
                </a:solidFill>
              </a:rPr>
              <a:t>numerous</a:t>
            </a:r>
            <a:r>
              <a:rPr lang="it-IT" sz="1600" dirty="0">
                <a:solidFill>
                  <a:srgbClr val="000000"/>
                </a:solidFill>
              </a:rPr>
              <a:t> </a:t>
            </a:r>
            <a:r>
              <a:rPr lang="it-IT" sz="1600" dirty="0" err="1">
                <a:solidFill>
                  <a:srgbClr val="C00000"/>
                </a:solidFill>
              </a:rPr>
              <a:t>bioactive</a:t>
            </a:r>
            <a:r>
              <a:rPr lang="it-IT" sz="1600" dirty="0">
                <a:solidFill>
                  <a:srgbClr val="C00000"/>
                </a:solidFill>
              </a:rPr>
              <a:t> </a:t>
            </a:r>
            <a:r>
              <a:rPr lang="it-IT" sz="1600" dirty="0" err="1">
                <a:solidFill>
                  <a:srgbClr val="C00000"/>
                </a:solidFill>
              </a:rPr>
              <a:t>molecules</a:t>
            </a:r>
            <a:endParaRPr lang="it-IT" sz="1600" dirty="0">
              <a:solidFill>
                <a:srgbClr val="C00000"/>
              </a:solidFill>
            </a:endParaRPr>
          </a:p>
          <a:p>
            <a:pPr algn="just"/>
            <a:endParaRPr lang="en-US" i="0" u="none" strike="noStrike" baseline="0" dirty="0">
              <a:solidFill>
                <a:srgbClr val="000000"/>
              </a:solidFill>
            </a:endParaRPr>
          </a:p>
          <a:p>
            <a:pPr marL="285750" indent="-285750" algn="just">
              <a:buFont typeface="Wingdings" panose="05000000000000000000" pitchFamily="2" charset="2"/>
              <a:buChar char="ü"/>
            </a:pPr>
            <a:r>
              <a:rPr lang="en-US" i="0" u="none" strike="noStrike" baseline="0" dirty="0">
                <a:solidFill>
                  <a:srgbClr val="000000"/>
                </a:solidFill>
              </a:rPr>
              <a:t>Under </a:t>
            </a:r>
            <a:r>
              <a:rPr lang="en-US" i="0" u="sng" strike="noStrike" baseline="0" dirty="0">
                <a:solidFill>
                  <a:srgbClr val="C00000"/>
                </a:solidFill>
              </a:rPr>
              <a:t>physiological conditions</a:t>
            </a:r>
            <a:r>
              <a:rPr lang="en-US" i="0" u="none" strike="noStrike" baseline="0" dirty="0">
                <a:solidFill>
                  <a:srgbClr val="000000"/>
                </a:solidFill>
              </a:rPr>
              <a:t>, EAT exerts a net </a:t>
            </a:r>
            <a:r>
              <a:rPr lang="en-US" i="0" u="none" strike="noStrike" baseline="0" dirty="0">
                <a:solidFill>
                  <a:srgbClr val="C00000"/>
                </a:solidFill>
              </a:rPr>
              <a:t>vasodilatory</a:t>
            </a:r>
            <a:r>
              <a:rPr lang="en-US" i="0" u="none" strike="noStrike" baseline="0" dirty="0">
                <a:solidFill>
                  <a:srgbClr val="000000"/>
                </a:solidFill>
              </a:rPr>
              <a:t>, </a:t>
            </a:r>
            <a:r>
              <a:rPr lang="en-US" i="0" u="none" strike="noStrike" baseline="0" dirty="0">
                <a:solidFill>
                  <a:srgbClr val="C00000"/>
                </a:solidFill>
              </a:rPr>
              <a:t>anti-oxidant </a:t>
            </a:r>
            <a:r>
              <a:rPr lang="en-US" i="0" u="none" strike="noStrike" baseline="0" dirty="0">
                <a:solidFill>
                  <a:srgbClr val="000000"/>
                </a:solidFill>
              </a:rPr>
              <a:t>and </a:t>
            </a:r>
            <a:r>
              <a:rPr lang="en-US" i="0" u="none" strike="noStrike" baseline="0" dirty="0">
                <a:solidFill>
                  <a:srgbClr val="C00000"/>
                </a:solidFill>
              </a:rPr>
              <a:t>anti-inflammatory effect</a:t>
            </a:r>
            <a:r>
              <a:rPr lang="en-US" i="0" u="none" strike="noStrike" baseline="0" dirty="0">
                <a:solidFill>
                  <a:srgbClr val="000000"/>
                </a:solidFill>
              </a:rPr>
              <a:t> on the vasculature.</a:t>
            </a:r>
          </a:p>
          <a:p>
            <a:pPr marL="285750" indent="-285750">
              <a:buFont typeface="Wingdings" panose="05000000000000000000" pitchFamily="2" charset="2"/>
              <a:buChar char="ü"/>
            </a:pPr>
            <a:endParaRPr lang="en-US" dirty="0">
              <a:solidFill>
                <a:srgbClr val="000000"/>
              </a:solidFill>
            </a:endParaRPr>
          </a:p>
          <a:p>
            <a:pPr marL="285750" indent="-285750" algn="just">
              <a:buFont typeface="Wingdings" panose="05000000000000000000" pitchFamily="2" charset="2"/>
              <a:buChar char="ü"/>
            </a:pPr>
            <a:r>
              <a:rPr lang="it-IT" i="0" u="none" strike="noStrike" baseline="0" dirty="0"/>
              <a:t>Under </a:t>
            </a:r>
            <a:r>
              <a:rPr lang="it-IT" i="0" u="sng" strike="noStrike" baseline="0" dirty="0" err="1">
                <a:solidFill>
                  <a:srgbClr val="C00000"/>
                </a:solidFill>
              </a:rPr>
              <a:t>pathological</a:t>
            </a:r>
            <a:r>
              <a:rPr lang="it-IT" i="0" u="sng" strike="noStrike" baseline="0" dirty="0">
                <a:solidFill>
                  <a:srgbClr val="C00000"/>
                </a:solidFill>
              </a:rPr>
              <a:t> </a:t>
            </a:r>
            <a:r>
              <a:rPr lang="it-IT" i="0" u="sng" strike="noStrike" baseline="0" dirty="0" err="1">
                <a:solidFill>
                  <a:srgbClr val="C00000"/>
                </a:solidFill>
              </a:rPr>
              <a:t>conditions</a:t>
            </a:r>
            <a:r>
              <a:rPr lang="it-IT" i="0" u="none" strike="noStrike" baseline="0" dirty="0"/>
              <a:t>, </a:t>
            </a:r>
            <a:r>
              <a:rPr lang="en-US" i="0" u="none" strike="noStrike" baseline="0" dirty="0">
                <a:solidFill>
                  <a:srgbClr val="000000"/>
                </a:solidFill>
              </a:rPr>
              <a:t>there is a shift in the </a:t>
            </a:r>
            <a:r>
              <a:rPr lang="en-US" i="0" u="none" strike="noStrike" baseline="0" dirty="0" err="1">
                <a:solidFill>
                  <a:srgbClr val="000000"/>
                </a:solidFill>
              </a:rPr>
              <a:t>secretome</a:t>
            </a:r>
            <a:r>
              <a:rPr lang="en-US" i="0" u="none" strike="noStrike" baseline="0" dirty="0">
                <a:solidFill>
                  <a:srgbClr val="000000"/>
                </a:solidFill>
              </a:rPr>
              <a:t> of dysfunctional EAT, with increased production of </a:t>
            </a:r>
            <a:r>
              <a:rPr lang="en-US" i="0" u="none" strike="noStrike" baseline="0" dirty="0">
                <a:solidFill>
                  <a:srgbClr val="C00000"/>
                </a:solidFill>
              </a:rPr>
              <a:t>pro-inflammatory</a:t>
            </a:r>
            <a:r>
              <a:rPr lang="en-US" i="0" u="none" strike="noStrike" baseline="0" dirty="0">
                <a:solidFill>
                  <a:srgbClr val="000000"/>
                </a:solidFill>
              </a:rPr>
              <a:t> </a:t>
            </a:r>
            <a:r>
              <a:rPr lang="en-US" i="0" u="none" strike="noStrike" baseline="0" dirty="0">
                <a:solidFill>
                  <a:srgbClr val="C00000"/>
                </a:solidFill>
              </a:rPr>
              <a:t>adipokines</a:t>
            </a:r>
            <a:r>
              <a:rPr lang="en-US" i="0" u="none" strike="noStrike" baseline="0" dirty="0">
                <a:solidFill>
                  <a:srgbClr val="000000"/>
                </a:solidFill>
              </a:rPr>
              <a:t> and </a:t>
            </a:r>
            <a:r>
              <a:rPr lang="it-IT" i="0" u="none" strike="noStrike" baseline="0" dirty="0" err="1">
                <a:solidFill>
                  <a:srgbClr val="C00000"/>
                </a:solidFill>
              </a:rPr>
              <a:t>cytokines</a:t>
            </a:r>
            <a:r>
              <a:rPr lang="it-IT" i="0" u="none" strike="noStrike" baseline="0" dirty="0">
                <a:solidFill>
                  <a:srgbClr val="000000"/>
                </a:solidFill>
              </a:rPr>
              <a:t>.</a:t>
            </a:r>
            <a:r>
              <a:rPr lang="it-IT" i="0" u="none" strike="noStrike" baseline="0" dirty="0">
                <a:solidFill>
                  <a:srgbClr val="000000"/>
                </a:solidFill>
                <a:latin typeface="Charis SIL"/>
              </a:rPr>
              <a:t> </a:t>
            </a:r>
            <a:endParaRPr lang="en-US" dirty="0">
              <a:solidFill>
                <a:srgbClr val="000000"/>
              </a:solidFill>
            </a:endParaRPr>
          </a:p>
        </p:txBody>
      </p:sp>
      <p:sp>
        <p:nvSpPr>
          <p:cNvPr id="10" name="CasellaDiTesto 9">
            <a:extLst>
              <a:ext uri="{FF2B5EF4-FFF2-40B4-BE49-F238E27FC236}">
                <a16:creationId xmlns:a16="http://schemas.microsoft.com/office/drawing/2014/main" id="{D36531CD-25EF-4953-9C57-2F84CDD8EB61}"/>
              </a:ext>
            </a:extLst>
          </p:cNvPr>
          <p:cNvSpPr txBox="1"/>
          <p:nvPr/>
        </p:nvSpPr>
        <p:spPr>
          <a:xfrm>
            <a:off x="348792" y="6334780"/>
            <a:ext cx="11843208" cy="523220"/>
          </a:xfrm>
          <a:prstGeom prst="rect">
            <a:avLst/>
          </a:prstGeom>
          <a:noFill/>
        </p:spPr>
        <p:txBody>
          <a:bodyPr wrap="square" rtlCol="0">
            <a:spAutoFit/>
          </a:bodyPr>
          <a:lstStyle/>
          <a:p>
            <a:pPr algn="r"/>
            <a:r>
              <a:rPr lang="it-IT" sz="1400" dirty="0">
                <a:latin typeface="Arial" panose="020B0604020202020204" pitchFamily="34" charset="0"/>
                <a:cs typeface="Arial" panose="020B0604020202020204" pitchFamily="34" charset="0"/>
              </a:rPr>
              <a:t>M. Guglielmo M et al. </a:t>
            </a:r>
            <a:r>
              <a:rPr lang="en-US" sz="1400" b="0" u="none" strike="noStrike" baseline="0" dirty="0">
                <a:latin typeface="Arial" panose="020B0604020202020204" pitchFamily="34" charset="0"/>
                <a:cs typeface="Arial" panose="020B0604020202020204" pitchFamily="34" charset="0"/>
              </a:rPr>
              <a:t>Atherosclerosis 2021</a:t>
            </a:r>
          </a:p>
          <a:p>
            <a:pPr algn="r"/>
            <a:r>
              <a:rPr lang="en-US" sz="1400" dirty="0" err="1">
                <a:latin typeface="Arial" panose="020B0604020202020204" pitchFamily="34" charset="0"/>
                <a:cs typeface="Arial" panose="020B0604020202020204" pitchFamily="34" charset="0"/>
              </a:rPr>
              <a:t>Iacobellis</a:t>
            </a:r>
            <a:r>
              <a:rPr lang="en-US" sz="1400" dirty="0">
                <a:latin typeface="Arial" panose="020B0604020202020204" pitchFamily="34" charset="0"/>
                <a:cs typeface="Arial" panose="020B0604020202020204" pitchFamily="34" charset="0"/>
              </a:rPr>
              <a:t> G et al.  Nat Rev </a:t>
            </a:r>
            <a:r>
              <a:rPr lang="en-US" sz="1400" dirty="0" err="1">
                <a:latin typeface="Arial" panose="020B0604020202020204" pitchFamily="34" charset="0"/>
                <a:cs typeface="Arial" panose="020B0604020202020204" pitchFamily="34" charset="0"/>
              </a:rPr>
              <a:t>Cardiol</a:t>
            </a:r>
            <a:r>
              <a:rPr lang="en-US" sz="1400" dirty="0">
                <a:latin typeface="Arial" panose="020B0604020202020204" pitchFamily="34" charset="0"/>
                <a:cs typeface="Arial" panose="020B0604020202020204" pitchFamily="34" charset="0"/>
              </a:rPr>
              <a:t> 2022</a:t>
            </a:r>
            <a:endParaRPr lang="it-IT" sz="1400" dirty="0">
              <a:latin typeface="Arial" panose="020B060402020202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D07F6840-E1B0-4464-8E16-5E220FC1A4D3}"/>
              </a:ext>
            </a:extLst>
          </p:cNvPr>
          <p:cNvPicPr>
            <a:picLocks noChangeAspect="1"/>
          </p:cNvPicPr>
          <p:nvPr/>
        </p:nvPicPr>
        <p:blipFill>
          <a:blip r:embed="rId3"/>
          <a:stretch>
            <a:fillRect/>
          </a:stretch>
        </p:blipFill>
        <p:spPr>
          <a:xfrm>
            <a:off x="4675517" y="1397601"/>
            <a:ext cx="7167691" cy="4737540"/>
          </a:xfrm>
          <a:prstGeom prst="rect">
            <a:avLst/>
          </a:prstGeom>
          <a:ln w="19050">
            <a:solidFill>
              <a:srgbClr val="C00000"/>
            </a:solidFill>
          </a:ln>
          <a:effectLst>
            <a:outerShdw blurRad="50800" dist="38100" dir="2700000" algn="tl" rotWithShape="0">
              <a:prstClr val="black">
                <a:alpha val="40000"/>
              </a:prstClr>
            </a:outerShdw>
          </a:effectLst>
        </p:spPr>
      </p:pic>
      <p:pic>
        <p:nvPicPr>
          <p:cNvPr id="3" name="Immagine 2">
            <a:extLst>
              <a:ext uri="{FF2B5EF4-FFF2-40B4-BE49-F238E27FC236}">
                <a16:creationId xmlns:a16="http://schemas.microsoft.com/office/drawing/2014/main" id="{EC0FB512-FB4E-4E6F-9BEA-7DC855666D36}"/>
              </a:ext>
            </a:extLst>
          </p:cNvPr>
          <p:cNvPicPr>
            <a:picLocks noChangeAspect="1"/>
          </p:cNvPicPr>
          <p:nvPr/>
        </p:nvPicPr>
        <p:blipFill>
          <a:blip r:embed="rId4"/>
          <a:stretch>
            <a:fillRect/>
          </a:stretch>
        </p:blipFill>
        <p:spPr>
          <a:xfrm>
            <a:off x="4649698" y="1397473"/>
            <a:ext cx="7193509" cy="4737668"/>
          </a:xfrm>
          <a:prstGeom prst="rect">
            <a:avLst/>
          </a:prstGeom>
          <a:ln w="19050">
            <a:solidFill>
              <a:srgbClr val="C00000"/>
            </a:solidFill>
          </a:ln>
        </p:spPr>
      </p:pic>
      <p:sp>
        <p:nvSpPr>
          <p:cNvPr id="4" name="Rettangolo 3">
            <a:extLst>
              <a:ext uri="{FF2B5EF4-FFF2-40B4-BE49-F238E27FC236}">
                <a16:creationId xmlns:a16="http://schemas.microsoft.com/office/drawing/2014/main" id="{83530306-6A1F-494F-8B04-943CAF711D46}"/>
              </a:ext>
            </a:extLst>
          </p:cNvPr>
          <p:cNvSpPr/>
          <p:nvPr/>
        </p:nvSpPr>
        <p:spPr>
          <a:xfrm>
            <a:off x="7180976" y="4941116"/>
            <a:ext cx="931178" cy="2348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0190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FCA2BF0-D4FF-4A76-ACDA-8BB9BB4859B6}"/>
              </a:ext>
            </a:extLst>
          </p:cNvPr>
          <p:cNvSpPr/>
          <p:nvPr/>
        </p:nvSpPr>
        <p:spPr>
          <a:xfrm>
            <a:off x="118872" y="9144"/>
            <a:ext cx="12192000" cy="1161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i="0" u="none" strike="noStrike" baseline="0" dirty="0" err="1">
                <a:solidFill>
                  <a:srgbClr val="00B0F0"/>
                </a:solidFill>
              </a:rPr>
              <a:t>Correlation</a:t>
            </a:r>
            <a:r>
              <a:rPr lang="it-IT" sz="3200" i="0" u="none" strike="noStrike" baseline="0" dirty="0">
                <a:solidFill>
                  <a:srgbClr val="00B0F0"/>
                </a:solidFill>
              </a:rPr>
              <a:t> </a:t>
            </a:r>
            <a:r>
              <a:rPr lang="it-IT" sz="3200" i="0" u="none" strike="noStrike" baseline="0" dirty="0" err="1">
                <a:solidFill>
                  <a:srgbClr val="00B0F0"/>
                </a:solidFill>
              </a:rPr>
              <a:t>between</a:t>
            </a:r>
            <a:r>
              <a:rPr lang="it-IT" sz="3200" i="0" u="none" strike="noStrike" baseline="0" dirty="0">
                <a:solidFill>
                  <a:srgbClr val="00B0F0"/>
                </a:solidFill>
              </a:rPr>
              <a:t> </a:t>
            </a:r>
            <a:r>
              <a:rPr lang="it-IT" sz="3200" dirty="0" err="1">
                <a:solidFill>
                  <a:srgbClr val="00B0F0"/>
                </a:solidFill>
              </a:rPr>
              <a:t>e</a:t>
            </a:r>
            <a:r>
              <a:rPr lang="it-IT" sz="3200" i="0" u="none" strike="noStrike" baseline="0" dirty="0" err="1">
                <a:solidFill>
                  <a:srgbClr val="00B0F0"/>
                </a:solidFill>
              </a:rPr>
              <a:t>picardial</a:t>
            </a:r>
            <a:r>
              <a:rPr lang="it-IT" sz="3200" i="0" u="none" strike="noStrike" baseline="0" dirty="0">
                <a:solidFill>
                  <a:srgbClr val="00B0F0"/>
                </a:solidFill>
              </a:rPr>
              <a:t> adipose </a:t>
            </a:r>
            <a:r>
              <a:rPr lang="it-IT" sz="3200" i="0" u="none" strike="noStrike" baseline="0" dirty="0" err="1">
                <a:solidFill>
                  <a:srgbClr val="00B0F0"/>
                </a:solidFill>
              </a:rPr>
              <a:t>tissue</a:t>
            </a:r>
            <a:r>
              <a:rPr lang="it-IT" sz="3200" i="0" u="none" strike="noStrike" baseline="0" dirty="0">
                <a:solidFill>
                  <a:srgbClr val="00B0F0"/>
                </a:solidFill>
              </a:rPr>
              <a:t> &amp; </a:t>
            </a:r>
            <a:r>
              <a:rPr lang="en-US" sz="3200" i="0" u="none" strike="noStrike" baseline="0" dirty="0">
                <a:solidFill>
                  <a:srgbClr val="00B0F0"/>
                </a:solidFill>
              </a:rPr>
              <a:t>MACE</a:t>
            </a:r>
            <a:endParaRPr lang="it-IT" sz="2400" i="0" u="none" strike="noStrike" baseline="0" dirty="0">
              <a:solidFill>
                <a:srgbClr val="00B0F0"/>
              </a:solidFill>
            </a:endParaRPr>
          </a:p>
        </p:txBody>
      </p:sp>
      <p:sp>
        <p:nvSpPr>
          <p:cNvPr id="3" name="CasellaDiTesto 2">
            <a:extLst>
              <a:ext uri="{FF2B5EF4-FFF2-40B4-BE49-F238E27FC236}">
                <a16:creationId xmlns:a16="http://schemas.microsoft.com/office/drawing/2014/main" id="{E3552314-799D-493E-8B64-0A0BD127104E}"/>
              </a:ext>
            </a:extLst>
          </p:cNvPr>
          <p:cNvSpPr txBox="1"/>
          <p:nvPr/>
        </p:nvSpPr>
        <p:spPr>
          <a:xfrm>
            <a:off x="5596060" y="6499515"/>
            <a:ext cx="6312476" cy="307777"/>
          </a:xfrm>
          <a:prstGeom prst="rect">
            <a:avLst/>
          </a:prstGeom>
          <a:noFill/>
        </p:spPr>
        <p:txBody>
          <a:bodyPr wrap="square">
            <a:spAutoFit/>
          </a:bodyPr>
          <a:lstStyle/>
          <a:p>
            <a:pPr algn="r"/>
            <a:r>
              <a:rPr lang="it-IT" sz="1400" dirty="0" err="1">
                <a:latin typeface="Arial" panose="020B0604020202020204" pitchFamily="34" charset="0"/>
                <a:cs typeface="Arial" panose="020B0604020202020204" pitchFamily="34" charset="0"/>
              </a:rPr>
              <a:t>Eisemberg</a:t>
            </a:r>
            <a:r>
              <a:rPr lang="it-IT" sz="1400" dirty="0">
                <a:latin typeface="Arial" panose="020B0604020202020204" pitchFamily="34" charset="0"/>
                <a:cs typeface="Arial" panose="020B0604020202020204" pitchFamily="34" charset="0"/>
              </a:rPr>
              <a:t> E et al. </a:t>
            </a:r>
            <a:r>
              <a:rPr lang="it-IT" sz="1400" dirty="0" err="1">
                <a:latin typeface="Arial" panose="020B0604020202020204" pitchFamily="34" charset="0"/>
                <a:cs typeface="Arial" panose="020B0604020202020204" pitchFamily="34" charset="0"/>
              </a:rPr>
              <a:t>Circ</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Cardiovasc</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Imaging</a:t>
            </a:r>
            <a:r>
              <a:rPr lang="it-IT" sz="1400" dirty="0">
                <a:latin typeface="Arial" panose="020B0604020202020204" pitchFamily="34" charset="0"/>
                <a:cs typeface="Arial" panose="020B0604020202020204" pitchFamily="34" charset="0"/>
              </a:rPr>
              <a:t> 2020</a:t>
            </a:r>
          </a:p>
        </p:txBody>
      </p:sp>
      <p:pic>
        <p:nvPicPr>
          <p:cNvPr id="4" name="Picture 2" descr="Figure 2.">
            <a:extLst>
              <a:ext uri="{FF2B5EF4-FFF2-40B4-BE49-F238E27FC236}">
                <a16:creationId xmlns:a16="http://schemas.microsoft.com/office/drawing/2014/main" id="{56BD1E52-F885-4426-B4A7-6996348F2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4" y="4128133"/>
            <a:ext cx="5309504" cy="1592851"/>
          </a:xfrm>
          <a:prstGeom prst="rect">
            <a:avLst/>
          </a:prstGeom>
          <a:noFill/>
          <a:ln w="19050">
            <a:solidFill>
              <a:srgbClr val="C00000"/>
            </a:solidFill>
          </a:ln>
          <a:extLst>
            <a:ext uri="{909E8E84-426E-40dd-AFC4-6F175D3DCCD1}">
              <a14:hiddenFill xmlns="" xmlns:a14="http://schemas.microsoft.com/office/drawing/2010/main">
                <a:solidFill>
                  <a:srgbClr val="FFFFFF"/>
                </a:solidFill>
              </a14:hiddenFill>
            </a:ext>
          </a:extLst>
        </p:spPr>
      </p:pic>
      <p:pic>
        <p:nvPicPr>
          <p:cNvPr id="5" name="Picture 4" descr="Figure 1.">
            <a:extLst>
              <a:ext uri="{FF2B5EF4-FFF2-40B4-BE49-F238E27FC236}">
                <a16:creationId xmlns:a16="http://schemas.microsoft.com/office/drawing/2014/main" id="{8A39F380-35C9-4FCB-88AA-3F7701BDD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4" y="1927515"/>
            <a:ext cx="5309504" cy="1539756"/>
          </a:xfrm>
          <a:prstGeom prst="rect">
            <a:avLst/>
          </a:prstGeom>
          <a:noFill/>
          <a:ln w="19050">
            <a:solidFill>
              <a:srgbClr val="C00000"/>
            </a:solidFill>
          </a:ln>
          <a:extLst>
            <a:ext uri="{909E8E84-426E-40dd-AFC4-6F175D3DCCD1}">
              <a14:hiddenFill xmlns="" xmlns:a14="http://schemas.microsoft.com/office/drawing/2010/main">
                <a:solidFill>
                  <a:srgbClr val="FFFFFF"/>
                </a:solidFill>
              </a14:hiddenFill>
            </a:ext>
          </a:extLst>
        </p:spPr>
      </p:pic>
      <p:pic>
        <p:nvPicPr>
          <p:cNvPr id="6" name="Picture 6" descr="Figure 3.">
            <a:extLst>
              <a:ext uri="{FF2B5EF4-FFF2-40B4-BE49-F238E27FC236}">
                <a16:creationId xmlns:a16="http://schemas.microsoft.com/office/drawing/2014/main" id="{2AAB8935-A68F-4435-B752-3B800B48E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676961"/>
            <a:ext cx="5749637" cy="4267876"/>
          </a:xfrm>
          <a:prstGeom prst="rect">
            <a:avLst/>
          </a:prstGeom>
          <a:noFill/>
          <a:ln w="19050">
            <a:solidFill>
              <a:srgbClr val="C00000"/>
            </a:solid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AB82B511-160D-42F4-B29F-BB07D0E3A6A3}"/>
              </a:ext>
            </a:extLst>
          </p:cNvPr>
          <p:cNvSpPr txBox="1"/>
          <p:nvPr/>
        </p:nvSpPr>
        <p:spPr>
          <a:xfrm>
            <a:off x="7516368" y="5998464"/>
            <a:ext cx="2063450" cy="276999"/>
          </a:xfrm>
          <a:prstGeom prst="rect">
            <a:avLst/>
          </a:prstGeom>
          <a:noFill/>
        </p:spPr>
        <p:txBody>
          <a:bodyPr wrap="none" rtlCol="0">
            <a:spAutoFit/>
          </a:bodyPr>
          <a:lstStyle/>
          <a:p>
            <a:r>
              <a:rPr lang="it-IT" sz="1200" dirty="0"/>
              <a:t>CAC = </a:t>
            </a:r>
            <a:r>
              <a:rPr lang="it-IT" sz="1200" dirty="0" err="1"/>
              <a:t>coronary</a:t>
            </a:r>
            <a:r>
              <a:rPr lang="it-IT" sz="1200" dirty="0"/>
              <a:t> </a:t>
            </a:r>
            <a:r>
              <a:rPr lang="it-IT" sz="1200" dirty="0" err="1"/>
              <a:t>artery</a:t>
            </a:r>
            <a:r>
              <a:rPr lang="it-IT" sz="1200" dirty="0"/>
              <a:t> </a:t>
            </a:r>
            <a:r>
              <a:rPr lang="it-IT" sz="1200" dirty="0" err="1"/>
              <a:t>calcium</a:t>
            </a:r>
            <a:endParaRPr lang="it-IT" sz="1200" dirty="0"/>
          </a:p>
        </p:txBody>
      </p:sp>
    </p:spTree>
    <p:extLst>
      <p:ext uri="{BB962C8B-B14F-4D97-AF65-F5344CB8AC3E}">
        <p14:creationId xmlns:p14="http://schemas.microsoft.com/office/powerpoint/2010/main" val="1481337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810D6E2-554C-4D8A-AEC7-2EC0A52808EC}"/>
              </a:ext>
            </a:extLst>
          </p:cNvPr>
          <p:cNvSpPr/>
          <p:nvPr/>
        </p:nvSpPr>
        <p:spPr>
          <a:xfrm>
            <a:off x="6126306" y="6408158"/>
            <a:ext cx="5977919"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Capristo</a:t>
            </a:r>
            <a:r>
              <a:rPr lang="it-IT" sz="1400" dirty="0">
                <a:latin typeface="Arial" panose="020B0604020202020204" pitchFamily="34" charset="0"/>
                <a:cs typeface="Arial" panose="020B0604020202020204" pitchFamily="34" charset="0"/>
              </a:rPr>
              <a:t> E et al. Nutrition, </a:t>
            </a:r>
            <a:r>
              <a:rPr lang="it-IT" sz="1400" dirty="0" err="1">
                <a:latin typeface="Arial" panose="020B0604020202020204" pitchFamily="34" charset="0"/>
                <a:cs typeface="Arial" panose="020B0604020202020204" pitchFamily="34" charset="0"/>
              </a:rPr>
              <a:t>Metabolism</a:t>
            </a:r>
            <a:r>
              <a:rPr lang="it-IT" sz="1400" dirty="0">
                <a:latin typeface="Arial" panose="020B0604020202020204" pitchFamily="34" charset="0"/>
                <a:cs typeface="Arial" panose="020B0604020202020204" pitchFamily="34" charset="0"/>
              </a:rPr>
              <a:t> &amp; </a:t>
            </a:r>
            <a:r>
              <a:rPr lang="it-IT" sz="1400" dirty="0" err="1">
                <a:latin typeface="Arial" panose="020B0604020202020204" pitchFamily="34" charset="0"/>
                <a:cs typeface="Arial" panose="020B0604020202020204" pitchFamily="34" charset="0"/>
              </a:rPr>
              <a:t>Cardiovascular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Diseases</a:t>
            </a:r>
            <a:r>
              <a:rPr lang="it-IT" sz="1400" dirty="0">
                <a:latin typeface="Arial" panose="020B0604020202020204" pitchFamily="34" charset="0"/>
                <a:cs typeface="Arial" panose="020B0604020202020204" pitchFamily="34" charset="0"/>
              </a:rPr>
              <a:t> 2021</a:t>
            </a:r>
          </a:p>
        </p:txBody>
      </p:sp>
      <p:pic>
        <p:nvPicPr>
          <p:cNvPr id="3" name="Immagine 2">
            <a:extLst>
              <a:ext uri="{FF2B5EF4-FFF2-40B4-BE49-F238E27FC236}">
                <a16:creationId xmlns:a16="http://schemas.microsoft.com/office/drawing/2014/main" id="{370F508F-16F4-4802-AB57-0D020F40FD05}"/>
              </a:ext>
            </a:extLst>
          </p:cNvPr>
          <p:cNvPicPr>
            <a:picLocks noChangeAspect="1"/>
          </p:cNvPicPr>
          <p:nvPr/>
        </p:nvPicPr>
        <p:blipFill>
          <a:blip r:embed="rId2"/>
          <a:stretch>
            <a:fillRect/>
          </a:stretch>
        </p:blipFill>
        <p:spPr>
          <a:xfrm>
            <a:off x="1625839" y="0"/>
            <a:ext cx="8355106" cy="1138518"/>
          </a:xfrm>
          <a:prstGeom prst="rect">
            <a:avLst/>
          </a:prstGeom>
        </p:spPr>
      </p:pic>
      <p:pic>
        <p:nvPicPr>
          <p:cNvPr id="5" name="Immagine 4">
            <a:extLst>
              <a:ext uri="{FF2B5EF4-FFF2-40B4-BE49-F238E27FC236}">
                <a16:creationId xmlns:a16="http://schemas.microsoft.com/office/drawing/2014/main" id="{B6300A8B-055F-499B-AB20-D97DAAE44072}"/>
              </a:ext>
            </a:extLst>
          </p:cNvPr>
          <p:cNvPicPr>
            <a:picLocks noChangeAspect="1"/>
          </p:cNvPicPr>
          <p:nvPr/>
        </p:nvPicPr>
        <p:blipFill>
          <a:blip r:embed="rId3"/>
          <a:stretch>
            <a:fillRect/>
          </a:stretch>
        </p:blipFill>
        <p:spPr>
          <a:xfrm>
            <a:off x="826660" y="1519516"/>
            <a:ext cx="10221553" cy="4795575"/>
          </a:xfrm>
          <a:prstGeom prst="rect">
            <a:avLst/>
          </a:prstGeom>
        </p:spPr>
      </p:pic>
    </p:spTree>
    <p:extLst>
      <p:ext uri="{BB962C8B-B14F-4D97-AF65-F5344CB8AC3E}">
        <p14:creationId xmlns:p14="http://schemas.microsoft.com/office/powerpoint/2010/main" val="343626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810D6E2-554C-4D8A-AEC7-2EC0A52808EC}"/>
              </a:ext>
            </a:extLst>
          </p:cNvPr>
          <p:cNvSpPr/>
          <p:nvPr/>
        </p:nvSpPr>
        <p:spPr>
          <a:xfrm>
            <a:off x="6126306" y="6408158"/>
            <a:ext cx="5977919"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Capristo</a:t>
            </a:r>
            <a:r>
              <a:rPr lang="it-IT" sz="1400" dirty="0">
                <a:latin typeface="Arial" panose="020B0604020202020204" pitchFamily="34" charset="0"/>
                <a:cs typeface="Arial" panose="020B0604020202020204" pitchFamily="34" charset="0"/>
              </a:rPr>
              <a:t> E et al. Nutrition, </a:t>
            </a:r>
            <a:r>
              <a:rPr lang="it-IT" sz="1400" dirty="0" err="1">
                <a:latin typeface="Arial" panose="020B0604020202020204" pitchFamily="34" charset="0"/>
                <a:cs typeface="Arial" panose="020B0604020202020204" pitchFamily="34" charset="0"/>
              </a:rPr>
              <a:t>Metabolism</a:t>
            </a:r>
            <a:r>
              <a:rPr lang="it-IT" sz="1400" dirty="0">
                <a:latin typeface="Arial" panose="020B0604020202020204" pitchFamily="34" charset="0"/>
                <a:cs typeface="Arial" panose="020B0604020202020204" pitchFamily="34" charset="0"/>
              </a:rPr>
              <a:t> &amp; </a:t>
            </a:r>
            <a:r>
              <a:rPr lang="it-IT" sz="1400" dirty="0" err="1">
                <a:latin typeface="Arial" panose="020B0604020202020204" pitchFamily="34" charset="0"/>
                <a:cs typeface="Arial" panose="020B0604020202020204" pitchFamily="34" charset="0"/>
              </a:rPr>
              <a:t>Cardiovascular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Diseases</a:t>
            </a:r>
            <a:r>
              <a:rPr lang="it-IT" sz="1400" dirty="0">
                <a:latin typeface="Arial" panose="020B0604020202020204" pitchFamily="34" charset="0"/>
                <a:cs typeface="Arial" panose="020B0604020202020204" pitchFamily="34" charset="0"/>
              </a:rPr>
              <a:t> 2021</a:t>
            </a:r>
          </a:p>
        </p:txBody>
      </p:sp>
      <p:pic>
        <p:nvPicPr>
          <p:cNvPr id="3" name="Immagine 2">
            <a:extLst>
              <a:ext uri="{FF2B5EF4-FFF2-40B4-BE49-F238E27FC236}">
                <a16:creationId xmlns:a16="http://schemas.microsoft.com/office/drawing/2014/main" id="{370F508F-16F4-4802-AB57-0D020F40FD05}"/>
              </a:ext>
            </a:extLst>
          </p:cNvPr>
          <p:cNvPicPr>
            <a:picLocks noChangeAspect="1"/>
          </p:cNvPicPr>
          <p:nvPr/>
        </p:nvPicPr>
        <p:blipFill>
          <a:blip r:embed="rId2"/>
          <a:stretch>
            <a:fillRect/>
          </a:stretch>
        </p:blipFill>
        <p:spPr>
          <a:xfrm>
            <a:off x="1625839" y="0"/>
            <a:ext cx="8355106" cy="1138518"/>
          </a:xfrm>
          <a:prstGeom prst="rect">
            <a:avLst/>
          </a:prstGeom>
        </p:spPr>
      </p:pic>
      <p:pic>
        <p:nvPicPr>
          <p:cNvPr id="4" name="Immagine 3">
            <a:extLst>
              <a:ext uri="{FF2B5EF4-FFF2-40B4-BE49-F238E27FC236}">
                <a16:creationId xmlns:a16="http://schemas.microsoft.com/office/drawing/2014/main" id="{6EF8107E-1D1D-4E04-AB3A-7F9CFE9AAE1C}"/>
              </a:ext>
            </a:extLst>
          </p:cNvPr>
          <p:cNvPicPr>
            <a:picLocks noChangeAspect="1"/>
          </p:cNvPicPr>
          <p:nvPr/>
        </p:nvPicPr>
        <p:blipFill>
          <a:blip r:embed="rId3"/>
          <a:stretch>
            <a:fillRect/>
          </a:stretch>
        </p:blipFill>
        <p:spPr>
          <a:xfrm>
            <a:off x="2097742" y="1138518"/>
            <a:ext cx="7200624" cy="5150222"/>
          </a:xfrm>
          <a:prstGeom prst="rect">
            <a:avLst/>
          </a:prstGeom>
        </p:spPr>
      </p:pic>
      <p:sp>
        <p:nvSpPr>
          <p:cNvPr id="5" name="Rettangolo 4">
            <a:extLst>
              <a:ext uri="{FF2B5EF4-FFF2-40B4-BE49-F238E27FC236}">
                <a16:creationId xmlns:a16="http://schemas.microsoft.com/office/drawing/2014/main" id="{881E63BB-A0A4-45C4-A2DC-C7C010B0ADAA}"/>
              </a:ext>
            </a:extLst>
          </p:cNvPr>
          <p:cNvSpPr/>
          <p:nvPr/>
        </p:nvSpPr>
        <p:spPr>
          <a:xfrm>
            <a:off x="7370064" y="5276088"/>
            <a:ext cx="1216152" cy="274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591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8">
            <a:extLst>
              <a:ext uri="{FF2B5EF4-FFF2-40B4-BE49-F238E27FC236}">
                <a16:creationId xmlns:a16="http://schemas.microsoft.com/office/drawing/2014/main" id="{BD631285-74F7-4878-A7B6-7B951FCF60C4}"/>
              </a:ext>
            </a:extLst>
          </p:cNvPr>
          <p:cNvGraphicFramePr>
            <a:graphicFrameLocks/>
          </p:cNvGraphicFramePr>
          <p:nvPr>
            <p:extLst>
              <p:ext uri="{D42A27DB-BD31-4B8C-83A1-F6EECF244321}">
                <p14:modId xmlns:p14="http://schemas.microsoft.com/office/powerpoint/2010/main" val="762570279"/>
              </p:ext>
            </p:extLst>
          </p:nvPr>
        </p:nvGraphicFramePr>
        <p:xfrm>
          <a:off x="-708851" y="687227"/>
          <a:ext cx="9245072" cy="571129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94717" y="475959"/>
            <a:ext cx="11347200" cy="521883"/>
          </a:xfrm>
        </p:spPr>
        <p:txBody>
          <a:bodyPr>
            <a:noAutofit/>
          </a:bodyPr>
          <a:lstStyle/>
          <a:p>
            <a:r>
              <a:rPr lang="en-GB" sz="2800" dirty="0">
                <a:solidFill>
                  <a:srgbClr val="00B0F0"/>
                </a:solidFill>
                <a:latin typeface="+mn-lt"/>
              </a:rPr>
              <a:t>How much weight loss is needed to improve </a:t>
            </a:r>
            <a:r>
              <a:rPr lang="en-US" sz="2800" dirty="0">
                <a:solidFill>
                  <a:srgbClr val="00B0F0"/>
                </a:solidFill>
                <a:latin typeface="+mn-lt"/>
              </a:rPr>
              <a:t>obesity-related complications?</a:t>
            </a:r>
            <a:endParaRPr lang="en-GB" sz="2800" dirty="0">
              <a:solidFill>
                <a:srgbClr val="00B0F0"/>
              </a:solidFill>
              <a:latin typeface="+mn-lt"/>
            </a:endParaRPr>
          </a:p>
        </p:txBody>
      </p:sp>
      <p:sp>
        <p:nvSpPr>
          <p:cNvPr id="11" name="Content Placeholder 10">
            <a:extLst>
              <a:ext uri="{FF2B5EF4-FFF2-40B4-BE49-F238E27FC236}">
                <a16:creationId xmlns:a16="http://schemas.microsoft.com/office/drawing/2014/main" id="{951F6C2D-47F0-48F7-BC3C-DCEEEACA113D}"/>
              </a:ext>
            </a:extLst>
          </p:cNvPr>
          <p:cNvSpPr>
            <a:spLocks noGrp="1"/>
          </p:cNvSpPr>
          <p:nvPr>
            <p:ph sz="quarter" idx="11"/>
          </p:nvPr>
        </p:nvSpPr>
        <p:spPr>
          <a:xfrm>
            <a:off x="118872" y="6420581"/>
            <a:ext cx="11753088" cy="287323"/>
          </a:xfrm>
        </p:spPr>
        <p:txBody>
          <a:bodyPr/>
          <a:lstStyle/>
          <a:p>
            <a:pPr lvl="0" algn="r"/>
            <a:r>
              <a:rPr lang="fr-FR" sz="1400" dirty="0" err="1">
                <a:solidFill>
                  <a:schemeClr val="tx1"/>
                </a:solidFill>
                <a:latin typeface="Arial" panose="020B0604020202020204" pitchFamily="34" charset="0"/>
                <a:cs typeface="Arial" panose="020B0604020202020204" pitchFamily="34" charset="0"/>
              </a:rPr>
              <a:t>Cefalu</a:t>
            </a:r>
            <a:r>
              <a:rPr lang="fr-FR" sz="1400" dirty="0">
                <a:solidFill>
                  <a:schemeClr val="tx1"/>
                </a:solidFill>
                <a:latin typeface="Arial" panose="020B0604020202020204" pitchFamily="34" charset="0"/>
                <a:cs typeface="Arial" panose="020B0604020202020204" pitchFamily="34" charset="0"/>
              </a:rPr>
              <a:t> et al. </a:t>
            </a:r>
            <a:r>
              <a:rPr lang="fr-FR" sz="1400" dirty="0" err="1">
                <a:solidFill>
                  <a:schemeClr val="tx1"/>
                </a:solidFill>
                <a:latin typeface="Arial" panose="020B0604020202020204" pitchFamily="34" charset="0"/>
                <a:cs typeface="Arial" panose="020B0604020202020204" pitchFamily="34" charset="0"/>
              </a:rPr>
              <a:t>Diabetes</a:t>
            </a:r>
            <a:r>
              <a:rPr lang="fr-FR" sz="1400" dirty="0">
                <a:solidFill>
                  <a:schemeClr val="tx1"/>
                </a:solidFill>
                <a:latin typeface="Arial" panose="020B0604020202020204" pitchFamily="34" charset="0"/>
                <a:cs typeface="Arial" panose="020B0604020202020204" pitchFamily="34" charset="0"/>
              </a:rPr>
              <a:t> Care 2015; Lean et al. Lancet 2018 Hannah &amp; Harrison. </a:t>
            </a:r>
            <a:r>
              <a:rPr lang="en-US" sz="1400" dirty="0">
                <a:solidFill>
                  <a:schemeClr val="tx1"/>
                </a:solidFill>
                <a:latin typeface="Arial" panose="020B0604020202020204" pitchFamily="34" charset="0"/>
                <a:cs typeface="Arial" panose="020B0604020202020204" pitchFamily="34" charset="0"/>
              </a:rPr>
              <a:t>Clin Liver Dis 2016</a:t>
            </a:r>
            <a:endParaRPr lang="fr-FR" sz="1400" dirty="0">
              <a:solidFill>
                <a:schemeClr val="tx1"/>
              </a:solidFill>
              <a:latin typeface="Arial" panose="020B0604020202020204" pitchFamily="34" charset="0"/>
              <a:cs typeface="Arial" panose="020B0604020202020204" pitchFamily="34" charset="0"/>
            </a:endParaRPr>
          </a:p>
        </p:txBody>
      </p:sp>
      <p:sp>
        <p:nvSpPr>
          <p:cNvPr id="6" name="TextBox 21">
            <a:extLst>
              <a:ext uri="{FF2B5EF4-FFF2-40B4-BE49-F238E27FC236}">
                <a16:creationId xmlns:a16="http://schemas.microsoft.com/office/drawing/2014/main" id="{9A160E90-FADB-4690-867D-2566BEFEC627}"/>
              </a:ext>
            </a:extLst>
          </p:cNvPr>
          <p:cNvSpPr txBox="1">
            <a:spLocks noChangeArrowheads="1"/>
          </p:cNvSpPr>
          <p:nvPr/>
        </p:nvSpPr>
        <p:spPr bwMode="auto">
          <a:xfrm>
            <a:off x="3255667" y="2008519"/>
            <a:ext cx="3090333"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3 to 10%</a:t>
            </a:r>
          </a:p>
        </p:txBody>
      </p:sp>
      <p:sp>
        <p:nvSpPr>
          <p:cNvPr id="7" name="TextBox 22">
            <a:extLst>
              <a:ext uri="{FF2B5EF4-FFF2-40B4-BE49-F238E27FC236}">
                <a16:creationId xmlns:a16="http://schemas.microsoft.com/office/drawing/2014/main" id="{B54D438F-0C02-4767-8616-0B9ED9941A6E}"/>
              </a:ext>
            </a:extLst>
          </p:cNvPr>
          <p:cNvSpPr txBox="1">
            <a:spLocks noChangeArrowheads="1"/>
          </p:cNvSpPr>
          <p:nvPr/>
        </p:nvSpPr>
        <p:spPr bwMode="auto">
          <a:xfrm>
            <a:off x="3636667" y="2327051"/>
            <a:ext cx="4627760"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3 to &gt;15%</a:t>
            </a:r>
          </a:p>
        </p:txBody>
      </p:sp>
      <p:sp>
        <p:nvSpPr>
          <p:cNvPr id="8" name="TextBox 23">
            <a:extLst>
              <a:ext uri="{FF2B5EF4-FFF2-40B4-BE49-F238E27FC236}">
                <a16:creationId xmlns:a16="http://schemas.microsoft.com/office/drawing/2014/main" id="{62121161-F1D3-49FD-B04D-6F233E96B732}"/>
              </a:ext>
            </a:extLst>
          </p:cNvPr>
          <p:cNvSpPr txBox="1">
            <a:spLocks noChangeArrowheads="1"/>
          </p:cNvSpPr>
          <p:nvPr/>
        </p:nvSpPr>
        <p:spPr bwMode="auto">
          <a:xfrm>
            <a:off x="3636667" y="2649513"/>
            <a:ext cx="4627760"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3 to &gt;15%</a:t>
            </a:r>
          </a:p>
        </p:txBody>
      </p:sp>
      <p:sp>
        <p:nvSpPr>
          <p:cNvPr id="9" name="TextBox 26">
            <a:extLst>
              <a:ext uri="{FF2B5EF4-FFF2-40B4-BE49-F238E27FC236}">
                <a16:creationId xmlns:a16="http://schemas.microsoft.com/office/drawing/2014/main" id="{3CD79760-E970-4871-AE66-A718C3827CB3}"/>
              </a:ext>
            </a:extLst>
          </p:cNvPr>
          <p:cNvSpPr txBox="1">
            <a:spLocks noChangeArrowheads="1"/>
          </p:cNvSpPr>
          <p:nvPr/>
        </p:nvSpPr>
        <p:spPr bwMode="auto">
          <a:xfrm>
            <a:off x="5609475" y="5248137"/>
            <a:ext cx="1503444"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10%</a:t>
            </a:r>
          </a:p>
        </p:txBody>
      </p:sp>
      <p:sp>
        <p:nvSpPr>
          <p:cNvPr id="12" name="TextBox 36">
            <a:extLst>
              <a:ext uri="{FF2B5EF4-FFF2-40B4-BE49-F238E27FC236}">
                <a16:creationId xmlns:a16="http://schemas.microsoft.com/office/drawing/2014/main" id="{E7D12E20-DDFA-40F9-98EF-2C0092CB552F}"/>
              </a:ext>
            </a:extLst>
          </p:cNvPr>
          <p:cNvSpPr txBox="1">
            <a:spLocks noChangeArrowheads="1"/>
          </p:cNvSpPr>
          <p:nvPr/>
        </p:nvSpPr>
        <p:spPr bwMode="auto">
          <a:xfrm>
            <a:off x="4577949" y="2994718"/>
            <a:ext cx="1646747"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5 to 10%</a:t>
            </a:r>
          </a:p>
        </p:txBody>
      </p:sp>
      <p:sp>
        <p:nvSpPr>
          <p:cNvPr id="13" name="TextBox 37">
            <a:extLst>
              <a:ext uri="{FF2B5EF4-FFF2-40B4-BE49-F238E27FC236}">
                <a16:creationId xmlns:a16="http://schemas.microsoft.com/office/drawing/2014/main" id="{731AAD82-9F32-40DA-A23F-E5DB930EBD48}"/>
              </a:ext>
            </a:extLst>
          </p:cNvPr>
          <p:cNvSpPr txBox="1">
            <a:spLocks noChangeArrowheads="1"/>
          </p:cNvSpPr>
          <p:nvPr/>
        </p:nvSpPr>
        <p:spPr bwMode="auto">
          <a:xfrm>
            <a:off x="4649602" y="3953570"/>
            <a:ext cx="1503444"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5 to 10%</a:t>
            </a:r>
          </a:p>
        </p:txBody>
      </p:sp>
      <p:sp>
        <p:nvSpPr>
          <p:cNvPr id="14" name="TextBox 41">
            <a:extLst>
              <a:ext uri="{FF2B5EF4-FFF2-40B4-BE49-F238E27FC236}">
                <a16:creationId xmlns:a16="http://schemas.microsoft.com/office/drawing/2014/main" id="{75AA5E88-A357-4135-BCE4-9506EAD2064D}"/>
              </a:ext>
            </a:extLst>
          </p:cNvPr>
          <p:cNvSpPr txBox="1">
            <a:spLocks noChangeArrowheads="1"/>
          </p:cNvSpPr>
          <p:nvPr/>
        </p:nvSpPr>
        <p:spPr bwMode="auto">
          <a:xfrm>
            <a:off x="4728120" y="4585475"/>
            <a:ext cx="3075469"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5 to 15%</a:t>
            </a:r>
          </a:p>
        </p:txBody>
      </p:sp>
      <p:sp>
        <p:nvSpPr>
          <p:cNvPr id="15" name="TextBox 26">
            <a:extLst>
              <a:ext uri="{FF2B5EF4-FFF2-40B4-BE49-F238E27FC236}">
                <a16:creationId xmlns:a16="http://schemas.microsoft.com/office/drawing/2014/main" id="{78E01FC8-BAA0-495A-B6AD-EBB13B58D4DB}"/>
              </a:ext>
            </a:extLst>
          </p:cNvPr>
          <p:cNvSpPr txBox="1">
            <a:spLocks noChangeArrowheads="1"/>
          </p:cNvSpPr>
          <p:nvPr/>
        </p:nvSpPr>
        <p:spPr bwMode="auto">
          <a:xfrm>
            <a:off x="5608723" y="4928654"/>
            <a:ext cx="1504949"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10%</a:t>
            </a:r>
          </a:p>
        </p:txBody>
      </p:sp>
      <p:sp>
        <p:nvSpPr>
          <p:cNvPr id="16" name="TextBox 36">
            <a:extLst>
              <a:ext uri="{FF2B5EF4-FFF2-40B4-BE49-F238E27FC236}">
                <a16:creationId xmlns:a16="http://schemas.microsoft.com/office/drawing/2014/main" id="{41D62E98-F09D-49EA-9C45-B830D9A8C1BD}"/>
              </a:ext>
            </a:extLst>
          </p:cNvPr>
          <p:cNvSpPr txBox="1">
            <a:spLocks noChangeArrowheads="1"/>
          </p:cNvSpPr>
          <p:nvPr/>
        </p:nvSpPr>
        <p:spPr bwMode="auto">
          <a:xfrm>
            <a:off x="4577941" y="3638415"/>
            <a:ext cx="1646767"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5 to 10%</a:t>
            </a:r>
          </a:p>
        </p:txBody>
      </p:sp>
      <p:sp>
        <p:nvSpPr>
          <p:cNvPr id="25" name="TextBox 33">
            <a:extLst>
              <a:ext uri="{FF2B5EF4-FFF2-40B4-BE49-F238E27FC236}">
                <a16:creationId xmlns:a16="http://schemas.microsoft.com/office/drawing/2014/main" id="{96DAC7F6-D65B-4AF7-A689-3456B869D35A}"/>
              </a:ext>
            </a:extLst>
          </p:cNvPr>
          <p:cNvSpPr txBox="1">
            <a:spLocks noChangeArrowheads="1"/>
          </p:cNvSpPr>
          <p:nvPr/>
        </p:nvSpPr>
        <p:spPr bwMode="auto">
          <a:xfrm>
            <a:off x="6346000" y="5570886"/>
            <a:ext cx="1950827"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10 to 15%</a:t>
            </a:r>
          </a:p>
        </p:txBody>
      </p:sp>
      <p:sp>
        <p:nvSpPr>
          <p:cNvPr id="29" name="TextBox 36">
            <a:extLst>
              <a:ext uri="{FF2B5EF4-FFF2-40B4-BE49-F238E27FC236}">
                <a16:creationId xmlns:a16="http://schemas.microsoft.com/office/drawing/2014/main" id="{E7D12E20-DDFA-40F9-98EF-2C0092CB552F}"/>
              </a:ext>
            </a:extLst>
          </p:cNvPr>
          <p:cNvSpPr txBox="1">
            <a:spLocks noChangeArrowheads="1"/>
          </p:cNvSpPr>
          <p:nvPr/>
        </p:nvSpPr>
        <p:spPr bwMode="auto">
          <a:xfrm>
            <a:off x="4577949" y="3292995"/>
            <a:ext cx="1646747"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5 to 10%</a:t>
            </a:r>
          </a:p>
        </p:txBody>
      </p:sp>
      <p:sp>
        <p:nvSpPr>
          <p:cNvPr id="30" name="TextBox 37">
            <a:extLst>
              <a:ext uri="{FF2B5EF4-FFF2-40B4-BE49-F238E27FC236}">
                <a16:creationId xmlns:a16="http://schemas.microsoft.com/office/drawing/2014/main" id="{731AAD82-9F32-40DA-A23F-E5DB930EBD48}"/>
              </a:ext>
            </a:extLst>
          </p:cNvPr>
          <p:cNvSpPr txBox="1">
            <a:spLocks noChangeArrowheads="1"/>
          </p:cNvSpPr>
          <p:nvPr/>
        </p:nvSpPr>
        <p:spPr bwMode="auto">
          <a:xfrm>
            <a:off x="5514134" y="4289374"/>
            <a:ext cx="1503444" cy="328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835" tIns="60917" rIns="121835" bIns="60917">
            <a:spAutoFit/>
          </a:bodyPr>
          <a:lstStyle>
            <a:lvl1pPr defTabSz="684213">
              <a:defRPr sz="1500">
                <a:solidFill>
                  <a:schemeClr val="tx1"/>
                </a:solidFill>
                <a:latin typeface="Arial" panose="020B0604020202020204" pitchFamily="34" charset="0"/>
              </a:defRPr>
            </a:lvl1pPr>
            <a:lvl2pPr marL="742950" indent="-285750" defTabSz="684213">
              <a:defRPr sz="1500">
                <a:solidFill>
                  <a:schemeClr val="tx1"/>
                </a:solidFill>
                <a:latin typeface="Arial" panose="020B0604020202020204" pitchFamily="34" charset="0"/>
              </a:defRPr>
            </a:lvl2pPr>
            <a:lvl3pPr marL="1143000" indent="-228600" defTabSz="684213">
              <a:defRPr sz="1500">
                <a:solidFill>
                  <a:schemeClr val="tx1"/>
                </a:solidFill>
                <a:latin typeface="Arial" panose="020B0604020202020204" pitchFamily="34" charset="0"/>
              </a:defRPr>
            </a:lvl3pPr>
            <a:lvl4pPr marL="1600200" indent="-228600" defTabSz="684213">
              <a:defRPr sz="1500">
                <a:solidFill>
                  <a:schemeClr val="tx1"/>
                </a:solidFill>
                <a:latin typeface="Arial" panose="020B0604020202020204" pitchFamily="34" charset="0"/>
              </a:defRPr>
            </a:lvl4pPr>
            <a:lvl5pPr marL="2057400" indent="-228600" defTabSz="684213">
              <a:defRPr sz="1500">
                <a:solidFill>
                  <a:schemeClr val="tx1"/>
                </a:solidFill>
                <a:latin typeface="Arial" panose="020B0604020202020204" pitchFamily="34" charset="0"/>
              </a:defRPr>
            </a:lvl5pPr>
            <a:lvl6pPr marL="2514600" indent="-228600" defTabSz="684213" eaLnBrk="0" fontAlgn="base" hangingPunct="0">
              <a:spcBef>
                <a:spcPct val="0"/>
              </a:spcBef>
              <a:spcAft>
                <a:spcPct val="0"/>
              </a:spcAft>
              <a:defRPr sz="1500">
                <a:solidFill>
                  <a:schemeClr val="tx1"/>
                </a:solidFill>
                <a:latin typeface="Arial" panose="020B0604020202020204" pitchFamily="34" charset="0"/>
              </a:defRPr>
            </a:lvl6pPr>
            <a:lvl7pPr marL="2971800" indent="-228600" defTabSz="684213" eaLnBrk="0" fontAlgn="base" hangingPunct="0">
              <a:spcBef>
                <a:spcPct val="0"/>
              </a:spcBef>
              <a:spcAft>
                <a:spcPct val="0"/>
              </a:spcAft>
              <a:defRPr sz="1500">
                <a:solidFill>
                  <a:schemeClr val="tx1"/>
                </a:solidFill>
                <a:latin typeface="Arial" panose="020B0604020202020204" pitchFamily="34" charset="0"/>
              </a:defRPr>
            </a:lvl7pPr>
            <a:lvl8pPr marL="3429000" indent="-228600" defTabSz="684213" eaLnBrk="0" fontAlgn="base" hangingPunct="0">
              <a:spcBef>
                <a:spcPct val="0"/>
              </a:spcBef>
              <a:spcAft>
                <a:spcPct val="0"/>
              </a:spcAft>
              <a:defRPr sz="1500">
                <a:solidFill>
                  <a:schemeClr val="tx1"/>
                </a:solidFill>
                <a:latin typeface="Arial" panose="020B0604020202020204" pitchFamily="34" charset="0"/>
              </a:defRPr>
            </a:lvl8pPr>
            <a:lvl9pPr marL="3886200" indent="-228600" defTabSz="684213" eaLnBrk="0" fontAlgn="base" hangingPunct="0">
              <a:spcBef>
                <a:spcPct val="0"/>
              </a:spcBef>
              <a:spcAft>
                <a:spcPct val="0"/>
              </a:spcAft>
              <a:defRPr sz="1500">
                <a:solidFill>
                  <a:schemeClr val="tx1"/>
                </a:solidFill>
                <a:latin typeface="Arial" panose="020B0604020202020204" pitchFamily="34" charset="0"/>
              </a:defRPr>
            </a:lvl9pPr>
          </a:lstStyle>
          <a:p>
            <a:pPr algn="ctr" defTabSz="911468" eaLnBrk="0" fontAlgn="base" hangingPunct="0">
              <a:spcBef>
                <a:spcPct val="0"/>
              </a:spcBef>
              <a:spcAft>
                <a:spcPct val="0"/>
              </a:spcAft>
              <a:defRPr/>
            </a:pPr>
            <a:r>
              <a:rPr lang="en-GB" altLang="en-US" sz="1333" b="1" dirty="0">
                <a:solidFill>
                  <a:srgbClr val="FFFFFF"/>
                </a:solidFill>
                <a:latin typeface="Verdana"/>
                <a:ea typeface="ヒラギノ角ゴ Pro W3"/>
                <a:cs typeface="ヒラギノ角ゴ Pro W3"/>
              </a:rPr>
              <a:t>5 to &gt;15%</a:t>
            </a:r>
          </a:p>
        </p:txBody>
      </p:sp>
    </p:spTree>
    <p:extLst>
      <p:ext uri="{BB962C8B-B14F-4D97-AF65-F5344CB8AC3E}">
        <p14:creationId xmlns:p14="http://schemas.microsoft.com/office/powerpoint/2010/main" val="24761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4C54B2-69A6-4182-8177-EECC70D19BCA}"/>
              </a:ext>
            </a:extLst>
          </p:cNvPr>
          <p:cNvPicPr>
            <a:picLocks/>
          </p:cNvPicPr>
          <p:nvPr/>
        </p:nvPicPr>
        <p:blipFill rotWithShape="1">
          <a:blip r:embed="rId4"/>
          <a:srcRect l="10812" t="8552" r="2637" b="28179"/>
          <a:stretch/>
        </p:blipFill>
        <p:spPr>
          <a:xfrm>
            <a:off x="4384935" y="2070771"/>
            <a:ext cx="3880236" cy="2979088"/>
          </a:xfrm>
          <a:prstGeom prst="rect">
            <a:avLst/>
          </a:prstGeom>
        </p:spPr>
      </p:pic>
      <p:cxnSp>
        <p:nvCxnSpPr>
          <p:cNvPr id="14" name="Straight Connector 13"/>
          <p:cNvCxnSpPr/>
          <p:nvPr/>
        </p:nvCxnSpPr>
        <p:spPr>
          <a:xfrm>
            <a:off x="4395537" y="2179352"/>
            <a:ext cx="0" cy="288000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82837" y="5067635"/>
            <a:ext cx="38400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92997" y="5067635"/>
            <a:ext cx="0" cy="9600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47917" y="5067635"/>
            <a:ext cx="0" cy="9600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302837" y="5067635"/>
            <a:ext cx="0" cy="9600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257757" y="5067635"/>
            <a:ext cx="0" cy="9600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212677" y="5067635"/>
            <a:ext cx="0" cy="9600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296477" y="5067635"/>
            <a:ext cx="960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96477" y="4348815"/>
            <a:ext cx="960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96477" y="3622375"/>
            <a:ext cx="960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96477" y="2893395"/>
            <a:ext cx="960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296477" y="2172035"/>
            <a:ext cx="96000" cy="0"/>
          </a:xfrm>
          <a:prstGeom prst="line">
            <a:avLst/>
          </a:prstGeom>
          <a:ln w="19050">
            <a:solidFill>
              <a:srgbClr val="001965"/>
            </a:solidFill>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6590098" y="2282806"/>
            <a:ext cx="1251005" cy="254441"/>
          </a:xfrm>
          <a:custGeom>
            <a:avLst/>
            <a:gdLst>
              <a:gd name="connsiteX0" fmla="*/ 7951 w 938254"/>
              <a:gd name="connsiteY0" fmla="*/ 190831 h 190831"/>
              <a:gd name="connsiteX1" fmla="*/ 874643 w 938254"/>
              <a:gd name="connsiteY1" fmla="*/ 166977 h 190831"/>
              <a:gd name="connsiteX2" fmla="*/ 938254 w 938254"/>
              <a:gd name="connsiteY2" fmla="*/ 63610 h 190831"/>
              <a:gd name="connsiteX3" fmla="*/ 787179 w 938254"/>
              <a:gd name="connsiteY3" fmla="*/ 7951 h 190831"/>
              <a:gd name="connsiteX4" fmla="*/ 0 w 938254"/>
              <a:gd name="connsiteY4" fmla="*/ 0 h 190831"/>
              <a:gd name="connsiteX5" fmla="*/ 7951 w 938254"/>
              <a:gd name="connsiteY5" fmla="*/ 190831 h 19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254" h="190831">
                <a:moveTo>
                  <a:pt x="7951" y="190831"/>
                </a:moveTo>
                <a:lnTo>
                  <a:pt x="874643" y="166977"/>
                </a:lnTo>
                <a:lnTo>
                  <a:pt x="938254" y="63610"/>
                </a:lnTo>
                <a:lnTo>
                  <a:pt x="787179" y="7951"/>
                </a:lnTo>
                <a:lnTo>
                  <a:pt x="0" y="0"/>
                </a:lnTo>
                <a:lnTo>
                  <a:pt x="7951" y="190831"/>
                </a:lnTo>
                <a:close/>
              </a:path>
            </a:pathLst>
          </a:custGeom>
          <a:solidFill>
            <a:srgbClr val="FFFFFF"/>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GB" sz="2400" dirty="0">
              <a:solidFill>
                <a:srgbClr val="FFFFFF"/>
              </a:solidFill>
              <a:latin typeface="Verdana"/>
            </a:endParaRPr>
          </a:p>
        </p:txBody>
      </p:sp>
      <p:sp>
        <p:nvSpPr>
          <p:cNvPr id="30" name="TextBox 29"/>
          <p:cNvSpPr txBox="1"/>
          <p:nvPr/>
        </p:nvSpPr>
        <p:spPr>
          <a:xfrm>
            <a:off x="3976793" y="3457070"/>
            <a:ext cx="402674" cy="297454"/>
          </a:xfrm>
          <a:prstGeom prst="rect">
            <a:avLst/>
          </a:prstGeom>
          <a:noFill/>
        </p:spPr>
        <p:txBody>
          <a:bodyPr wrap="none" rtlCol="0">
            <a:spAutoFit/>
          </a:bodyPr>
          <a:lstStyle/>
          <a:p>
            <a:pPr algn="r" defTabSz="1219170">
              <a:defRPr/>
            </a:pPr>
            <a:r>
              <a:rPr lang="en-GB" sz="1333" dirty="0">
                <a:solidFill>
                  <a:srgbClr val="001965"/>
                </a:solidFill>
                <a:latin typeface="Verdana"/>
              </a:rPr>
              <a:t>10</a:t>
            </a:r>
          </a:p>
        </p:txBody>
      </p:sp>
      <p:grpSp>
        <p:nvGrpSpPr>
          <p:cNvPr id="32" name="Group 31"/>
          <p:cNvGrpSpPr/>
          <p:nvPr/>
        </p:nvGrpSpPr>
        <p:grpSpPr>
          <a:xfrm>
            <a:off x="3667851" y="2005347"/>
            <a:ext cx="711616" cy="3193280"/>
            <a:chOff x="368635" y="1334459"/>
            <a:chExt cx="533712" cy="2394960"/>
          </a:xfrm>
        </p:grpSpPr>
        <p:sp>
          <p:nvSpPr>
            <p:cNvPr id="46" name="TextBox 45"/>
            <p:cNvSpPr txBox="1"/>
            <p:nvPr/>
          </p:nvSpPr>
          <p:spPr>
            <a:xfrm>
              <a:off x="600341" y="1334459"/>
              <a:ext cx="302006" cy="223091"/>
            </a:xfrm>
            <a:prstGeom prst="rect">
              <a:avLst/>
            </a:prstGeom>
            <a:noFill/>
          </p:spPr>
          <p:txBody>
            <a:bodyPr wrap="none" rtlCol="0">
              <a:spAutoFit/>
            </a:bodyPr>
            <a:lstStyle/>
            <a:p>
              <a:pPr algn="r" defTabSz="1219170">
                <a:defRPr/>
              </a:pPr>
              <a:r>
                <a:rPr lang="en-GB" sz="1333" dirty="0">
                  <a:solidFill>
                    <a:srgbClr val="001965"/>
                  </a:solidFill>
                  <a:latin typeface="Verdana"/>
                </a:rPr>
                <a:t>20</a:t>
              </a:r>
            </a:p>
          </p:txBody>
        </p:sp>
        <p:sp>
          <p:nvSpPr>
            <p:cNvPr id="47" name="TextBox 46"/>
            <p:cNvSpPr txBox="1"/>
            <p:nvPr/>
          </p:nvSpPr>
          <p:spPr>
            <a:xfrm>
              <a:off x="600341" y="1875944"/>
              <a:ext cx="302006" cy="223091"/>
            </a:xfrm>
            <a:prstGeom prst="rect">
              <a:avLst/>
            </a:prstGeom>
            <a:noFill/>
          </p:spPr>
          <p:txBody>
            <a:bodyPr wrap="none" rtlCol="0">
              <a:spAutoFit/>
            </a:bodyPr>
            <a:lstStyle/>
            <a:p>
              <a:pPr algn="r" defTabSz="1219170">
                <a:defRPr/>
              </a:pPr>
              <a:r>
                <a:rPr lang="en-GB" sz="1333" dirty="0">
                  <a:solidFill>
                    <a:srgbClr val="001965"/>
                  </a:solidFill>
                  <a:latin typeface="Verdana"/>
                </a:rPr>
                <a:t>15</a:t>
              </a:r>
            </a:p>
          </p:txBody>
        </p:sp>
        <p:sp>
          <p:nvSpPr>
            <p:cNvPr id="48" name="TextBox 47"/>
            <p:cNvSpPr txBox="1"/>
            <p:nvPr/>
          </p:nvSpPr>
          <p:spPr>
            <a:xfrm>
              <a:off x="682094" y="2968653"/>
              <a:ext cx="220253" cy="223091"/>
            </a:xfrm>
            <a:prstGeom prst="rect">
              <a:avLst/>
            </a:prstGeom>
            <a:noFill/>
          </p:spPr>
          <p:txBody>
            <a:bodyPr wrap="none" rtlCol="0">
              <a:spAutoFit/>
            </a:bodyPr>
            <a:lstStyle/>
            <a:p>
              <a:pPr algn="r" defTabSz="1219170">
                <a:defRPr/>
              </a:pPr>
              <a:r>
                <a:rPr lang="en-GB" sz="1333" dirty="0">
                  <a:solidFill>
                    <a:srgbClr val="001965"/>
                  </a:solidFill>
                  <a:latin typeface="Verdana"/>
                </a:rPr>
                <a:t>5</a:t>
              </a:r>
            </a:p>
          </p:txBody>
        </p:sp>
        <p:sp>
          <p:nvSpPr>
            <p:cNvPr id="49" name="TextBox 48"/>
            <p:cNvSpPr txBox="1"/>
            <p:nvPr/>
          </p:nvSpPr>
          <p:spPr>
            <a:xfrm>
              <a:off x="682094" y="3506328"/>
              <a:ext cx="220253" cy="223091"/>
            </a:xfrm>
            <a:prstGeom prst="rect">
              <a:avLst/>
            </a:prstGeom>
            <a:noFill/>
          </p:spPr>
          <p:txBody>
            <a:bodyPr wrap="none" rtlCol="0">
              <a:spAutoFit/>
            </a:bodyPr>
            <a:lstStyle/>
            <a:p>
              <a:pPr algn="r" defTabSz="1219170">
                <a:defRPr/>
              </a:pPr>
              <a:r>
                <a:rPr lang="en-GB" sz="1333" dirty="0">
                  <a:solidFill>
                    <a:srgbClr val="001965"/>
                  </a:solidFill>
                  <a:latin typeface="Verdana"/>
                </a:rPr>
                <a:t>0</a:t>
              </a:r>
            </a:p>
          </p:txBody>
        </p:sp>
        <p:sp>
          <p:nvSpPr>
            <p:cNvPr id="50" name="TextBox 49"/>
            <p:cNvSpPr txBox="1"/>
            <p:nvPr/>
          </p:nvSpPr>
          <p:spPr>
            <a:xfrm rot="16200000">
              <a:off x="-462241" y="2433961"/>
              <a:ext cx="1892585" cy="230833"/>
            </a:xfrm>
            <a:prstGeom prst="rect">
              <a:avLst/>
            </a:prstGeom>
            <a:noFill/>
          </p:spPr>
          <p:txBody>
            <a:bodyPr wrap="none" rtlCol="0">
              <a:spAutoFit/>
            </a:bodyPr>
            <a:lstStyle/>
            <a:p>
              <a:pPr algn="r" defTabSz="1219170">
                <a:defRPr/>
              </a:pPr>
              <a:r>
                <a:rPr lang="en-GB" sz="1400" dirty="0">
                  <a:solidFill>
                    <a:srgbClr val="001965"/>
                  </a:solidFill>
                  <a:latin typeface="Verdana"/>
                </a:rPr>
                <a:t>Cumulative incidence (%)</a:t>
              </a:r>
            </a:p>
          </p:txBody>
        </p:sp>
      </p:grpSp>
      <p:sp>
        <p:nvSpPr>
          <p:cNvPr id="33" name="TextBox 32"/>
          <p:cNvSpPr txBox="1"/>
          <p:nvPr/>
        </p:nvSpPr>
        <p:spPr>
          <a:xfrm>
            <a:off x="4245520" y="5080364"/>
            <a:ext cx="293670" cy="297454"/>
          </a:xfrm>
          <a:prstGeom prst="rect">
            <a:avLst/>
          </a:prstGeom>
          <a:noFill/>
        </p:spPr>
        <p:txBody>
          <a:bodyPr wrap="none" rtlCol="0">
            <a:spAutoFit/>
          </a:bodyPr>
          <a:lstStyle/>
          <a:p>
            <a:pPr algn="ctr" defTabSz="1219170">
              <a:defRPr/>
            </a:pPr>
            <a:r>
              <a:rPr lang="en-GB" sz="1333" dirty="0">
                <a:solidFill>
                  <a:srgbClr val="001965"/>
                </a:solidFill>
                <a:latin typeface="Verdana"/>
              </a:rPr>
              <a:t>0</a:t>
            </a:r>
          </a:p>
        </p:txBody>
      </p:sp>
      <p:sp>
        <p:nvSpPr>
          <p:cNvPr id="34" name="TextBox 33"/>
          <p:cNvSpPr txBox="1"/>
          <p:nvPr/>
        </p:nvSpPr>
        <p:spPr>
          <a:xfrm>
            <a:off x="5201194" y="5080364"/>
            <a:ext cx="293670" cy="297454"/>
          </a:xfrm>
          <a:prstGeom prst="rect">
            <a:avLst/>
          </a:prstGeom>
          <a:noFill/>
        </p:spPr>
        <p:txBody>
          <a:bodyPr wrap="none" rtlCol="0">
            <a:spAutoFit/>
          </a:bodyPr>
          <a:lstStyle/>
          <a:p>
            <a:pPr algn="ctr" defTabSz="1219170">
              <a:defRPr/>
            </a:pPr>
            <a:r>
              <a:rPr lang="en-GB" sz="1333" dirty="0">
                <a:solidFill>
                  <a:srgbClr val="001965"/>
                </a:solidFill>
                <a:latin typeface="Verdana"/>
              </a:rPr>
              <a:t>2</a:t>
            </a:r>
          </a:p>
        </p:txBody>
      </p:sp>
      <p:sp>
        <p:nvSpPr>
          <p:cNvPr id="35" name="TextBox 34"/>
          <p:cNvSpPr txBox="1"/>
          <p:nvPr/>
        </p:nvSpPr>
        <p:spPr>
          <a:xfrm>
            <a:off x="6156869" y="5080364"/>
            <a:ext cx="293670" cy="297454"/>
          </a:xfrm>
          <a:prstGeom prst="rect">
            <a:avLst/>
          </a:prstGeom>
          <a:noFill/>
        </p:spPr>
        <p:txBody>
          <a:bodyPr wrap="none" rtlCol="0">
            <a:spAutoFit/>
          </a:bodyPr>
          <a:lstStyle/>
          <a:p>
            <a:pPr algn="ctr" defTabSz="1219170">
              <a:defRPr/>
            </a:pPr>
            <a:r>
              <a:rPr lang="en-GB" sz="1333" dirty="0">
                <a:solidFill>
                  <a:srgbClr val="001965"/>
                </a:solidFill>
                <a:latin typeface="Verdana"/>
              </a:rPr>
              <a:t>4</a:t>
            </a:r>
          </a:p>
        </p:txBody>
      </p:sp>
      <p:sp>
        <p:nvSpPr>
          <p:cNvPr id="36" name="TextBox 35"/>
          <p:cNvSpPr txBox="1"/>
          <p:nvPr/>
        </p:nvSpPr>
        <p:spPr>
          <a:xfrm>
            <a:off x="7112544" y="5080364"/>
            <a:ext cx="293670" cy="297454"/>
          </a:xfrm>
          <a:prstGeom prst="rect">
            <a:avLst/>
          </a:prstGeom>
          <a:noFill/>
        </p:spPr>
        <p:txBody>
          <a:bodyPr wrap="none" rtlCol="0">
            <a:spAutoFit/>
          </a:bodyPr>
          <a:lstStyle/>
          <a:p>
            <a:pPr algn="ctr" defTabSz="1219170">
              <a:defRPr/>
            </a:pPr>
            <a:r>
              <a:rPr lang="en-GB" sz="1333" dirty="0">
                <a:solidFill>
                  <a:srgbClr val="001965"/>
                </a:solidFill>
                <a:latin typeface="Verdana"/>
              </a:rPr>
              <a:t>6</a:t>
            </a:r>
          </a:p>
        </p:txBody>
      </p:sp>
      <p:sp>
        <p:nvSpPr>
          <p:cNvPr id="37" name="TextBox 36"/>
          <p:cNvSpPr txBox="1"/>
          <p:nvPr/>
        </p:nvSpPr>
        <p:spPr>
          <a:xfrm>
            <a:off x="8068220" y="5080364"/>
            <a:ext cx="293670" cy="297454"/>
          </a:xfrm>
          <a:prstGeom prst="rect">
            <a:avLst/>
          </a:prstGeom>
          <a:noFill/>
        </p:spPr>
        <p:txBody>
          <a:bodyPr wrap="none" rtlCol="0">
            <a:spAutoFit/>
          </a:bodyPr>
          <a:lstStyle/>
          <a:p>
            <a:pPr algn="ctr" defTabSz="1219170">
              <a:defRPr/>
            </a:pPr>
            <a:r>
              <a:rPr lang="en-GB" sz="1333" dirty="0">
                <a:solidFill>
                  <a:srgbClr val="001965"/>
                </a:solidFill>
                <a:latin typeface="Verdana"/>
              </a:rPr>
              <a:t>8</a:t>
            </a:r>
          </a:p>
        </p:txBody>
      </p:sp>
      <p:sp>
        <p:nvSpPr>
          <p:cNvPr id="38" name="TextBox 37"/>
          <p:cNvSpPr txBox="1"/>
          <p:nvPr/>
        </p:nvSpPr>
        <p:spPr>
          <a:xfrm>
            <a:off x="5209321" y="5275170"/>
            <a:ext cx="2199448" cy="307777"/>
          </a:xfrm>
          <a:prstGeom prst="rect">
            <a:avLst/>
          </a:prstGeom>
          <a:noFill/>
        </p:spPr>
        <p:txBody>
          <a:bodyPr wrap="none" rtlCol="0">
            <a:spAutoFit/>
          </a:bodyPr>
          <a:lstStyle/>
          <a:p>
            <a:pPr algn="ctr" defTabSz="1219170">
              <a:defRPr/>
            </a:pPr>
            <a:r>
              <a:rPr lang="en-GB" sz="1400" dirty="0">
                <a:solidFill>
                  <a:srgbClr val="001965"/>
                </a:solidFill>
                <a:latin typeface="Verdana"/>
              </a:rPr>
              <a:t>Years since index date</a:t>
            </a:r>
          </a:p>
        </p:txBody>
      </p:sp>
      <p:sp>
        <p:nvSpPr>
          <p:cNvPr id="39" name="TextBox 38"/>
          <p:cNvSpPr txBox="1"/>
          <p:nvPr/>
        </p:nvSpPr>
        <p:spPr>
          <a:xfrm>
            <a:off x="6844411" y="4458055"/>
            <a:ext cx="1370568" cy="184666"/>
          </a:xfrm>
          <a:prstGeom prst="rect">
            <a:avLst/>
          </a:prstGeom>
          <a:solidFill>
            <a:srgbClr val="FFFFFF"/>
          </a:solidFill>
        </p:spPr>
        <p:txBody>
          <a:bodyPr wrap="none" lIns="0" tIns="0" rIns="0" bIns="0" rtlCol="0">
            <a:spAutoFit/>
          </a:bodyPr>
          <a:lstStyle/>
          <a:p>
            <a:pPr algn="ctr" defTabSz="1219170">
              <a:defRPr/>
            </a:pPr>
            <a:r>
              <a:rPr lang="en-GB" sz="1200" dirty="0">
                <a:solidFill>
                  <a:srgbClr val="001965"/>
                </a:solidFill>
                <a:latin typeface="Verdana"/>
              </a:rPr>
              <a:t>Metabolic surgery</a:t>
            </a:r>
          </a:p>
        </p:txBody>
      </p:sp>
      <p:sp>
        <p:nvSpPr>
          <p:cNvPr id="40" name="TextBox 39"/>
          <p:cNvSpPr txBox="1"/>
          <p:nvPr/>
        </p:nvSpPr>
        <p:spPr>
          <a:xfrm>
            <a:off x="4523025" y="2216315"/>
            <a:ext cx="1779812" cy="553998"/>
          </a:xfrm>
          <a:prstGeom prst="rect">
            <a:avLst/>
          </a:prstGeom>
          <a:solidFill>
            <a:srgbClr val="FFFFFF"/>
          </a:solidFill>
        </p:spPr>
        <p:txBody>
          <a:bodyPr wrap="square" lIns="0" tIns="0" rIns="0" bIns="0" rtlCol="0">
            <a:spAutoFit/>
          </a:bodyPr>
          <a:lstStyle/>
          <a:p>
            <a:pPr defTabSz="1219170">
              <a:defRPr/>
            </a:pPr>
            <a:r>
              <a:rPr lang="en-GB" sz="1200" dirty="0">
                <a:solidFill>
                  <a:srgbClr val="001965"/>
                </a:solidFill>
                <a:latin typeface="Verdana"/>
              </a:rPr>
              <a:t>HR 0.38 </a:t>
            </a:r>
            <a:br>
              <a:rPr lang="en-GB" sz="1200" dirty="0">
                <a:solidFill>
                  <a:srgbClr val="001965"/>
                </a:solidFill>
                <a:latin typeface="Verdana"/>
              </a:rPr>
            </a:br>
            <a:r>
              <a:rPr lang="en-GB" sz="1200" dirty="0">
                <a:solidFill>
                  <a:srgbClr val="001965"/>
                </a:solidFill>
                <a:latin typeface="Verdana"/>
              </a:rPr>
              <a:t>[95% CI 0.39-0.49]</a:t>
            </a:r>
          </a:p>
          <a:p>
            <a:pPr defTabSz="1219170">
              <a:defRPr/>
            </a:pPr>
            <a:r>
              <a:rPr lang="en-GB" sz="1200" i="1" dirty="0">
                <a:solidFill>
                  <a:srgbClr val="001965"/>
                </a:solidFill>
                <a:latin typeface="Verdana"/>
              </a:rPr>
              <a:t>p</a:t>
            </a:r>
            <a:r>
              <a:rPr lang="en-GB" sz="1200" dirty="0">
                <a:solidFill>
                  <a:srgbClr val="001965"/>
                </a:solidFill>
                <a:latin typeface="Verdana"/>
              </a:rPr>
              <a:t>&lt;0.001</a:t>
            </a:r>
          </a:p>
        </p:txBody>
      </p:sp>
      <p:sp>
        <p:nvSpPr>
          <p:cNvPr id="41" name="TextBox 40"/>
          <p:cNvSpPr txBox="1"/>
          <p:nvPr/>
        </p:nvSpPr>
        <p:spPr>
          <a:xfrm>
            <a:off x="4148981" y="5585429"/>
            <a:ext cx="488916" cy="369332"/>
          </a:xfrm>
          <a:prstGeom prst="rect">
            <a:avLst/>
          </a:prstGeom>
          <a:solidFill>
            <a:srgbClr val="FFFFFF"/>
          </a:solidFill>
        </p:spPr>
        <p:txBody>
          <a:bodyPr wrap="none" lIns="0" tIns="0" rIns="0" bIns="0" rtlCol="0">
            <a:spAutoFit/>
          </a:bodyPr>
          <a:lstStyle/>
          <a:p>
            <a:pPr algn="ctr" defTabSz="1219170">
              <a:defRPr/>
            </a:pPr>
            <a:r>
              <a:rPr lang="en-GB" sz="1200" dirty="0">
                <a:solidFill>
                  <a:srgbClr val="001965"/>
                </a:solidFill>
                <a:latin typeface="Verdana"/>
              </a:rPr>
              <a:t>10093</a:t>
            </a:r>
          </a:p>
          <a:p>
            <a:pPr algn="ctr" defTabSz="1219170">
              <a:defRPr/>
            </a:pPr>
            <a:r>
              <a:rPr lang="en-GB" sz="1200" dirty="0">
                <a:solidFill>
                  <a:srgbClr val="D47600"/>
                </a:solidFill>
                <a:latin typeface="Verdana"/>
              </a:rPr>
              <a:t>2049</a:t>
            </a:r>
          </a:p>
        </p:txBody>
      </p:sp>
      <p:sp>
        <p:nvSpPr>
          <p:cNvPr id="42" name="TextBox 41"/>
          <p:cNvSpPr txBox="1"/>
          <p:nvPr/>
        </p:nvSpPr>
        <p:spPr>
          <a:xfrm>
            <a:off x="5152350" y="5585429"/>
            <a:ext cx="391133" cy="369332"/>
          </a:xfrm>
          <a:prstGeom prst="rect">
            <a:avLst/>
          </a:prstGeom>
          <a:solidFill>
            <a:srgbClr val="FFFFFF"/>
          </a:solidFill>
        </p:spPr>
        <p:txBody>
          <a:bodyPr wrap="none" lIns="0" tIns="0" rIns="0" bIns="0" rtlCol="0">
            <a:spAutoFit/>
          </a:bodyPr>
          <a:lstStyle/>
          <a:p>
            <a:pPr algn="ctr" defTabSz="1219170">
              <a:defRPr/>
            </a:pPr>
            <a:r>
              <a:rPr lang="en-GB" sz="1200" dirty="0">
                <a:solidFill>
                  <a:srgbClr val="001965"/>
                </a:solidFill>
                <a:latin typeface="Verdana"/>
              </a:rPr>
              <a:t>7572</a:t>
            </a:r>
          </a:p>
          <a:p>
            <a:pPr algn="ctr" defTabSz="1219170">
              <a:defRPr/>
            </a:pPr>
            <a:r>
              <a:rPr lang="en-GB" sz="1200" dirty="0">
                <a:solidFill>
                  <a:srgbClr val="D47600"/>
                </a:solidFill>
                <a:latin typeface="Verdana"/>
              </a:rPr>
              <a:t>1281</a:t>
            </a:r>
          </a:p>
        </p:txBody>
      </p:sp>
      <p:sp>
        <p:nvSpPr>
          <p:cNvPr id="43" name="TextBox 42"/>
          <p:cNvSpPr txBox="1"/>
          <p:nvPr/>
        </p:nvSpPr>
        <p:spPr>
          <a:xfrm>
            <a:off x="6117430" y="5585429"/>
            <a:ext cx="391133" cy="369332"/>
          </a:xfrm>
          <a:prstGeom prst="rect">
            <a:avLst/>
          </a:prstGeom>
          <a:solidFill>
            <a:srgbClr val="FFFFFF"/>
          </a:solidFill>
        </p:spPr>
        <p:txBody>
          <a:bodyPr wrap="none" lIns="0" tIns="0" rIns="0" bIns="0" rtlCol="0">
            <a:spAutoFit/>
          </a:bodyPr>
          <a:lstStyle/>
          <a:p>
            <a:pPr algn="ctr" defTabSz="1219170">
              <a:defRPr/>
            </a:pPr>
            <a:r>
              <a:rPr lang="en-GB" sz="1200" dirty="0">
                <a:solidFill>
                  <a:srgbClr val="001965"/>
                </a:solidFill>
                <a:latin typeface="Verdana"/>
              </a:rPr>
              <a:t>4845</a:t>
            </a:r>
          </a:p>
          <a:p>
            <a:pPr algn="ctr" defTabSz="1219170">
              <a:defRPr/>
            </a:pPr>
            <a:r>
              <a:rPr lang="en-GB" sz="1200" dirty="0">
                <a:solidFill>
                  <a:srgbClr val="D47600"/>
                </a:solidFill>
                <a:latin typeface="Verdana"/>
              </a:rPr>
              <a:t>895</a:t>
            </a:r>
          </a:p>
        </p:txBody>
      </p:sp>
      <p:sp>
        <p:nvSpPr>
          <p:cNvPr id="44" name="TextBox 43"/>
          <p:cNvSpPr txBox="1"/>
          <p:nvPr/>
        </p:nvSpPr>
        <p:spPr>
          <a:xfrm>
            <a:off x="7061308" y="5585429"/>
            <a:ext cx="391133" cy="369332"/>
          </a:xfrm>
          <a:prstGeom prst="rect">
            <a:avLst/>
          </a:prstGeom>
          <a:solidFill>
            <a:srgbClr val="FFFFFF"/>
          </a:solidFill>
        </p:spPr>
        <p:txBody>
          <a:bodyPr wrap="none" lIns="0" tIns="0" rIns="0" bIns="0" rtlCol="0">
            <a:spAutoFit/>
          </a:bodyPr>
          <a:lstStyle/>
          <a:p>
            <a:pPr algn="ctr" defTabSz="1219170">
              <a:defRPr/>
            </a:pPr>
            <a:r>
              <a:rPr lang="en-GB" sz="1200" dirty="0">
                <a:solidFill>
                  <a:srgbClr val="001965"/>
                </a:solidFill>
                <a:latin typeface="Verdana"/>
              </a:rPr>
              <a:t>2468</a:t>
            </a:r>
          </a:p>
          <a:p>
            <a:pPr algn="ctr" defTabSz="1219170">
              <a:defRPr/>
            </a:pPr>
            <a:r>
              <a:rPr lang="en-GB" sz="1200" dirty="0">
                <a:solidFill>
                  <a:srgbClr val="D47600"/>
                </a:solidFill>
                <a:latin typeface="Verdana"/>
              </a:rPr>
              <a:t>552</a:t>
            </a:r>
          </a:p>
        </p:txBody>
      </p:sp>
      <p:sp>
        <p:nvSpPr>
          <p:cNvPr id="45" name="TextBox 44"/>
          <p:cNvSpPr txBox="1"/>
          <p:nvPr/>
        </p:nvSpPr>
        <p:spPr>
          <a:xfrm>
            <a:off x="8064678" y="5585429"/>
            <a:ext cx="293349" cy="369332"/>
          </a:xfrm>
          <a:prstGeom prst="rect">
            <a:avLst/>
          </a:prstGeom>
          <a:solidFill>
            <a:srgbClr val="FFFFFF"/>
          </a:solidFill>
        </p:spPr>
        <p:txBody>
          <a:bodyPr wrap="none" lIns="0" tIns="0" rIns="0" bIns="0" rtlCol="0">
            <a:spAutoFit/>
          </a:bodyPr>
          <a:lstStyle/>
          <a:p>
            <a:pPr algn="ctr" defTabSz="1219170">
              <a:defRPr/>
            </a:pPr>
            <a:r>
              <a:rPr lang="en-GB" sz="1200" dirty="0">
                <a:solidFill>
                  <a:srgbClr val="001965"/>
                </a:solidFill>
                <a:latin typeface="Verdana"/>
              </a:rPr>
              <a:t>991</a:t>
            </a:r>
          </a:p>
          <a:p>
            <a:pPr algn="ctr" defTabSz="1219170">
              <a:defRPr/>
            </a:pPr>
            <a:r>
              <a:rPr lang="en-GB" sz="1200" dirty="0">
                <a:solidFill>
                  <a:srgbClr val="D47600"/>
                </a:solidFill>
                <a:latin typeface="Verdana"/>
              </a:rPr>
              <a:t>317</a:t>
            </a:r>
          </a:p>
        </p:txBody>
      </p:sp>
      <p:sp>
        <p:nvSpPr>
          <p:cNvPr id="29" name="TextBox 28"/>
          <p:cNvSpPr txBox="1"/>
          <p:nvPr/>
        </p:nvSpPr>
        <p:spPr>
          <a:xfrm>
            <a:off x="6313440" y="2281811"/>
            <a:ext cx="1027525" cy="369332"/>
          </a:xfrm>
          <a:prstGeom prst="rect">
            <a:avLst/>
          </a:prstGeom>
          <a:solidFill>
            <a:srgbClr val="FFFFFF"/>
          </a:solidFill>
        </p:spPr>
        <p:txBody>
          <a:bodyPr wrap="none" lIns="0" tIns="0" rIns="0" bIns="0" rtlCol="0">
            <a:spAutoFit/>
          </a:bodyPr>
          <a:lstStyle/>
          <a:p>
            <a:pPr defTabSz="1219170">
              <a:defRPr/>
            </a:pPr>
            <a:r>
              <a:rPr lang="en-GB" sz="1200" dirty="0">
                <a:solidFill>
                  <a:srgbClr val="001965"/>
                </a:solidFill>
                <a:latin typeface="Verdana"/>
              </a:rPr>
              <a:t>Non-surgical </a:t>
            </a:r>
            <a:br>
              <a:rPr lang="en-GB" sz="1200" dirty="0">
                <a:solidFill>
                  <a:srgbClr val="001965"/>
                </a:solidFill>
                <a:latin typeface="Verdana"/>
              </a:rPr>
            </a:br>
            <a:r>
              <a:rPr lang="en-GB" sz="1200" dirty="0">
                <a:solidFill>
                  <a:srgbClr val="001965"/>
                </a:solidFill>
                <a:latin typeface="Verdana"/>
              </a:rPr>
              <a:t>controls</a:t>
            </a:r>
          </a:p>
        </p:txBody>
      </p:sp>
      <p:sp>
        <p:nvSpPr>
          <p:cNvPr id="3" name="Title 2"/>
          <p:cNvSpPr>
            <a:spLocks noGrp="1"/>
          </p:cNvSpPr>
          <p:nvPr>
            <p:ph type="title"/>
          </p:nvPr>
        </p:nvSpPr>
        <p:spPr>
          <a:xfrm>
            <a:off x="422400" y="220883"/>
            <a:ext cx="11347200" cy="521883"/>
          </a:xfrm>
        </p:spPr>
        <p:txBody>
          <a:bodyPr>
            <a:noAutofit/>
          </a:bodyPr>
          <a:lstStyle/>
          <a:p>
            <a:r>
              <a:rPr lang="en-GB" noProof="0" dirty="0">
                <a:solidFill>
                  <a:srgbClr val="00B0F0"/>
                </a:solidFill>
                <a:latin typeface="+mn-lt"/>
              </a:rPr>
              <a:t>Metabolic surgery is associated with decreased risk of developing </a:t>
            </a:r>
            <a:r>
              <a:rPr lang="en-GB" dirty="0">
                <a:solidFill>
                  <a:srgbClr val="00B0F0"/>
                </a:solidFill>
                <a:latin typeface="+mn-lt"/>
              </a:rPr>
              <a:t>heart failure</a:t>
            </a:r>
            <a:r>
              <a:rPr lang="en-GB" noProof="0" dirty="0">
                <a:solidFill>
                  <a:srgbClr val="00B0F0"/>
                </a:solidFill>
                <a:latin typeface="+mn-lt"/>
              </a:rPr>
              <a:t> </a:t>
            </a:r>
          </a:p>
        </p:txBody>
      </p:sp>
      <p:sp>
        <p:nvSpPr>
          <p:cNvPr id="7" name="Content Placeholder 6">
            <a:extLst>
              <a:ext uri="{FF2B5EF4-FFF2-40B4-BE49-F238E27FC236}">
                <a16:creationId xmlns:a16="http://schemas.microsoft.com/office/drawing/2014/main" id="{144E1E3D-5E34-49B1-9F2B-7C7C6F23EA0A}"/>
              </a:ext>
            </a:extLst>
          </p:cNvPr>
          <p:cNvSpPr>
            <a:spLocks noGrp="1"/>
          </p:cNvSpPr>
          <p:nvPr>
            <p:ph sz="quarter" idx="11"/>
          </p:nvPr>
        </p:nvSpPr>
        <p:spPr>
          <a:xfrm>
            <a:off x="9198864" y="6402293"/>
            <a:ext cx="2554224" cy="287323"/>
          </a:xfrm>
        </p:spPr>
        <p:txBody>
          <a:bodyPr/>
          <a:lstStyle/>
          <a:p>
            <a:pPr algn="r"/>
            <a:r>
              <a:rPr lang="en-GB" sz="1400" dirty="0">
                <a:solidFill>
                  <a:schemeClr val="tx1"/>
                </a:solidFill>
                <a:latin typeface="Arial" panose="020B0604020202020204" pitchFamily="34" charset="0"/>
                <a:cs typeface="Arial" panose="020B0604020202020204" pitchFamily="34" charset="0"/>
              </a:rPr>
              <a:t>Aminian et al. JAMA 2019</a:t>
            </a:r>
            <a:endParaRPr lang="en-US" sz="14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F0D31BC-C74B-4391-96F5-25250BDF76AB}"/>
              </a:ext>
            </a:extLst>
          </p:cNvPr>
          <p:cNvSpPr txBox="1"/>
          <p:nvPr/>
        </p:nvSpPr>
        <p:spPr>
          <a:xfrm>
            <a:off x="3658292" y="1264386"/>
            <a:ext cx="4964499" cy="369332"/>
          </a:xfrm>
          <a:prstGeom prst="rect">
            <a:avLst/>
          </a:prstGeom>
          <a:solidFill>
            <a:srgbClr val="FFFFFF"/>
          </a:solidFill>
        </p:spPr>
        <p:txBody>
          <a:bodyPr wrap="square" lIns="0" tIns="0" rIns="0" bIns="0" rtlCol="0">
            <a:spAutoFit/>
          </a:bodyPr>
          <a:lstStyle/>
          <a:p>
            <a:pPr algn="ctr" defTabSz="1219170">
              <a:defRPr/>
            </a:pPr>
            <a:r>
              <a:rPr lang="en-GB" sz="2400" dirty="0"/>
              <a:t>Heart failure – cumulative incidence</a:t>
            </a:r>
            <a:endParaRPr lang="en-GB" sz="2400" baseline="30000" dirty="0"/>
          </a:p>
        </p:txBody>
      </p:sp>
    </p:spTree>
    <p:custDataLst>
      <p:tags r:id="rId1"/>
    </p:custDataLst>
    <p:extLst>
      <p:ext uri="{BB962C8B-B14F-4D97-AF65-F5344CB8AC3E}">
        <p14:creationId xmlns:p14="http://schemas.microsoft.com/office/powerpoint/2010/main" val="3167660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7754932" y="6180931"/>
            <a:ext cx="4014668" cy="340606"/>
          </a:xfrm>
          <a:prstGeom prst="rect">
            <a:avLst/>
          </a:prstGeom>
          <a:noFill/>
        </p:spPr>
        <p:txBody>
          <a:bodyPr wrap="none" lIns="120227" tIns="61976" rIns="120227" bIns="61976" rtlCol="0" anchor="b">
            <a:spAutoFit/>
          </a:bodyPr>
          <a:lstStyle/>
          <a:p>
            <a:pPr algn="r"/>
            <a:r>
              <a:rPr lang="fr-FR" sz="1400" dirty="0">
                <a:latin typeface="Arial" panose="020B0604020202020204" pitchFamily="34" charset="0"/>
                <a:cs typeface="Arial" panose="020B0604020202020204" pitchFamily="34" charset="0"/>
              </a:rPr>
              <a:t>Prospective </a:t>
            </a:r>
            <a:r>
              <a:rPr lang="fr-FR" sz="1400" dirty="0" err="1">
                <a:latin typeface="Arial" panose="020B0604020202020204" pitchFamily="34" charset="0"/>
                <a:cs typeface="Arial" panose="020B0604020202020204" pitchFamily="34" charset="0"/>
              </a:rPr>
              <a:t>Studies</a:t>
            </a:r>
            <a:r>
              <a:rPr lang="fr-FR" sz="1400" dirty="0">
                <a:latin typeface="Arial" panose="020B0604020202020204" pitchFamily="34" charset="0"/>
                <a:cs typeface="Arial" panose="020B0604020202020204" pitchFamily="34" charset="0"/>
              </a:rPr>
              <a:t> Collaboration. Lancet 2009</a:t>
            </a:r>
          </a:p>
        </p:txBody>
      </p:sp>
      <p:sp>
        <p:nvSpPr>
          <p:cNvPr id="116" name="TextBox 115"/>
          <p:cNvSpPr txBox="1"/>
          <p:nvPr/>
        </p:nvSpPr>
        <p:spPr>
          <a:xfrm>
            <a:off x="461581" y="6016576"/>
            <a:ext cx="2547920" cy="279051"/>
          </a:xfrm>
          <a:prstGeom prst="rect">
            <a:avLst/>
          </a:prstGeom>
          <a:noFill/>
        </p:spPr>
        <p:txBody>
          <a:bodyPr wrap="none" lIns="120227" tIns="61976" rIns="120227" bIns="61976" rtlCol="0" anchor="b">
            <a:spAutoFit/>
          </a:bodyPr>
          <a:lstStyle/>
          <a:p>
            <a:r>
              <a:rPr lang="en-CA" sz="1000" dirty="0"/>
              <a:t>Data are based on male subjects; n=541,452</a:t>
            </a:r>
          </a:p>
        </p:txBody>
      </p:sp>
      <p:sp>
        <p:nvSpPr>
          <p:cNvPr id="39942" name="Title 2"/>
          <p:cNvSpPr>
            <a:spLocks noGrp="1"/>
          </p:cNvSpPr>
          <p:nvPr>
            <p:ph type="title"/>
          </p:nvPr>
        </p:nvSpPr>
        <p:spPr>
          <a:xfrm>
            <a:off x="609600" y="81661"/>
            <a:ext cx="10515600" cy="1325563"/>
          </a:xfrm>
        </p:spPr>
        <p:txBody>
          <a:bodyPr>
            <a:normAutofit/>
          </a:bodyPr>
          <a:lstStyle/>
          <a:p>
            <a:pPr algn="ctr"/>
            <a:r>
              <a:rPr lang="en-GB" sz="3600" dirty="0">
                <a:solidFill>
                  <a:srgbClr val="00B0F0"/>
                </a:solidFill>
                <a:latin typeface="+mn-lt"/>
              </a:rPr>
              <a:t>Life expectancy decreases as BMI increases</a:t>
            </a:r>
          </a:p>
        </p:txBody>
      </p:sp>
      <p:sp>
        <p:nvSpPr>
          <p:cNvPr id="39992" name="TextBox 42"/>
          <p:cNvSpPr txBox="1">
            <a:spLocks noChangeArrowheads="1"/>
          </p:cNvSpPr>
          <p:nvPr/>
        </p:nvSpPr>
        <p:spPr bwMode="auto">
          <a:xfrm>
            <a:off x="6995927" y="5335946"/>
            <a:ext cx="511679"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en-GB" sz="1333" dirty="0">
                <a:solidFill>
                  <a:srgbClr val="001965"/>
                </a:solidFill>
              </a:rPr>
              <a:t>100</a:t>
            </a:r>
          </a:p>
        </p:txBody>
      </p:sp>
      <p:sp>
        <p:nvSpPr>
          <p:cNvPr id="39996" name="TextBox 29"/>
          <p:cNvSpPr txBox="1">
            <a:spLocks noChangeArrowheads="1"/>
          </p:cNvSpPr>
          <p:nvPr/>
        </p:nvSpPr>
        <p:spPr bwMode="auto">
          <a:xfrm>
            <a:off x="1255926" y="5141497"/>
            <a:ext cx="293670"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r>
              <a:rPr lang="en-GB" sz="1333" dirty="0">
                <a:solidFill>
                  <a:srgbClr val="001965"/>
                </a:solidFill>
              </a:rPr>
              <a:t>0</a:t>
            </a:r>
          </a:p>
        </p:txBody>
      </p:sp>
      <p:sp>
        <p:nvSpPr>
          <p:cNvPr id="39997" name="TextBox 30"/>
          <p:cNvSpPr txBox="1">
            <a:spLocks noChangeArrowheads="1"/>
          </p:cNvSpPr>
          <p:nvPr/>
        </p:nvSpPr>
        <p:spPr bwMode="auto">
          <a:xfrm>
            <a:off x="1146922" y="4554826"/>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r>
              <a:rPr lang="en-GB" sz="1333">
                <a:solidFill>
                  <a:srgbClr val="001965"/>
                </a:solidFill>
              </a:rPr>
              <a:t>20</a:t>
            </a:r>
          </a:p>
        </p:txBody>
      </p:sp>
      <p:sp>
        <p:nvSpPr>
          <p:cNvPr id="39998" name="TextBox 31"/>
          <p:cNvSpPr txBox="1">
            <a:spLocks noChangeArrowheads="1"/>
          </p:cNvSpPr>
          <p:nvPr/>
        </p:nvSpPr>
        <p:spPr bwMode="auto">
          <a:xfrm>
            <a:off x="1146922" y="3972434"/>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r>
              <a:rPr lang="en-GB" sz="1333" dirty="0">
                <a:solidFill>
                  <a:srgbClr val="001965"/>
                </a:solidFill>
              </a:rPr>
              <a:t>40</a:t>
            </a:r>
          </a:p>
        </p:txBody>
      </p:sp>
      <p:sp>
        <p:nvSpPr>
          <p:cNvPr id="39999" name="TextBox 32"/>
          <p:cNvSpPr txBox="1">
            <a:spLocks noChangeArrowheads="1"/>
          </p:cNvSpPr>
          <p:nvPr/>
        </p:nvSpPr>
        <p:spPr bwMode="auto">
          <a:xfrm>
            <a:off x="1146922" y="3390042"/>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r>
              <a:rPr lang="en-GB" sz="1333">
                <a:solidFill>
                  <a:srgbClr val="001965"/>
                </a:solidFill>
              </a:rPr>
              <a:t>60</a:t>
            </a:r>
          </a:p>
        </p:txBody>
      </p:sp>
      <p:sp>
        <p:nvSpPr>
          <p:cNvPr id="40000" name="TextBox 33"/>
          <p:cNvSpPr txBox="1">
            <a:spLocks noChangeArrowheads="1"/>
          </p:cNvSpPr>
          <p:nvPr/>
        </p:nvSpPr>
        <p:spPr bwMode="auto">
          <a:xfrm>
            <a:off x="1146922" y="2807650"/>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r>
              <a:rPr lang="en-GB" sz="1333">
                <a:solidFill>
                  <a:srgbClr val="001965"/>
                </a:solidFill>
              </a:rPr>
              <a:t>80</a:t>
            </a:r>
          </a:p>
        </p:txBody>
      </p:sp>
      <p:sp>
        <p:nvSpPr>
          <p:cNvPr id="40001" name="TextBox 34"/>
          <p:cNvSpPr txBox="1">
            <a:spLocks noChangeArrowheads="1"/>
          </p:cNvSpPr>
          <p:nvPr/>
        </p:nvSpPr>
        <p:spPr bwMode="auto">
          <a:xfrm>
            <a:off x="1037917" y="2225258"/>
            <a:ext cx="511679"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r" eaLnBrk="1" hangingPunct="1"/>
            <a:r>
              <a:rPr lang="en-GB" sz="1333" dirty="0">
                <a:solidFill>
                  <a:srgbClr val="001965"/>
                </a:solidFill>
              </a:rPr>
              <a:t>100</a:t>
            </a:r>
          </a:p>
        </p:txBody>
      </p:sp>
      <p:sp>
        <p:nvSpPr>
          <p:cNvPr id="40002" name="TextBox 35"/>
          <p:cNvSpPr txBox="1">
            <a:spLocks noChangeArrowheads="1"/>
          </p:cNvSpPr>
          <p:nvPr/>
        </p:nvSpPr>
        <p:spPr bwMode="auto">
          <a:xfrm>
            <a:off x="1363316" y="5335946"/>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en-GB" sz="1333" dirty="0">
                <a:solidFill>
                  <a:srgbClr val="001965"/>
                </a:solidFill>
              </a:rPr>
              <a:t>35</a:t>
            </a:r>
          </a:p>
        </p:txBody>
      </p:sp>
      <p:sp>
        <p:nvSpPr>
          <p:cNvPr id="40003" name="TextBox 36"/>
          <p:cNvSpPr txBox="1">
            <a:spLocks noChangeArrowheads="1"/>
          </p:cNvSpPr>
          <p:nvPr/>
        </p:nvSpPr>
        <p:spPr bwMode="auto">
          <a:xfrm>
            <a:off x="1792972" y="5335946"/>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en-GB" sz="1333" dirty="0">
                <a:solidFill>
                  <a:srgbClr val="001965"/>
                </a:solidFill>
                <a:ea typeface="Verdana" panose="020B0604030504040204" pitchFamily="34" charset="0"/>
                <a:cs typeface="Verdana" panose="020B0604030504040204" pitchFamily="34" charset="0"/>
              </a:rPr>
              <a:t>40</a:t>
            </a:r>
          </a:p>
        </p:txBody>
      </p:sp>
      <p:sp>
        <p:nvSpPr>
          <p:cNvPr id="40004" name="TextBox 37"/>
          <p:cNvSpPr txBox="1">
            <a:spLocks noChangeArrowheads="1"/>
          </p:cNvSpPr>
          <p:nvPr/>
        </p:nvSpPr>
        <p:spPr bwMode="auto">
          <a:xfrm>
            <a:off x="2664913" y="5335946"/>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en-GB" sz="1333" dirty="0">
                <a:solidFill>
                  <a:srgbClr val="001965"/>
                </a:solidFill>
                <a:ea typeface="Verdana" panose="020B0604030504040204" pitchFamily="34" charset="0"/>
                <a:cs typeface="Verdana" panose="020B0604030504040204" pitchFamily="34" charset="0"/>
              </a:rPr>
              <a:t>50</a:t>
            </a:r>
          </a:p>
        </p:txBody>
      </p:sp>
      <p:sp>
        <p:nvSpPr>
          <p:cNvPr id="40005" name="TextBox 38"/>
          <p:cNvSpPr txBox="1">
            <a:spLocks noChangeArrowheads="1"/>
          </p:cNvSpPr>
          <p:nvPr/>
        </p:nvSpPr>
        <p:spPr bwMode="auto">
          <a:xfrm>
            <a:off x="3536855" y="5335946"/>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en-GB" sz="1333" dirty="0">
                <a:solidFill>
                  <a:srgbClr val="001965"/>
                </a:solidFill>
                <a:ea typeface="Verdana" panose="020B0604030504040204" pitchFamily="34" charset="0"/>
                <a:cs typeface="Verdana" panose="020B0604030504040204" pitchFamily="34" charset="0"/>
              </a:rPr>
              <a:t>60</a:t>
            </a:r>
          </a:p>
        </p:txBody>
      </p:sp>
      <p:sp>
        <p:nvSpPr>
          <p:cNvPr id="40006" name="TextBox 39"/>
          <p:cNvSpPr txBox="1">
            <a:spLocks noChangeArrowheads="1"/>
          </p:cNvSpPr>
          <p:nvPr/>
        </p:nvSpPr>
        <p:spPr bwMode="auto">
          <a:xfrm>
            <a:off x="4408796" y="5335946"/>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en-GB" sz="1333" dirty="0">
                <a:solidFill>
                  <a:srgbClr val="001965"/>
                </a:solidFill>
                <a:ea typeface="Verdana" panose="020B0604030504040204" pitchFamily="34" charset="0"/>
                <a:cs typeface="Verdana" panose="020B0604030504040204" pitchFamily="34" charset="0"/>
              </a:rPr>
              <a:t>70</a:t>
            </a:r>
          </a:p>
        </p:txBody>
      </p:sp>
      <p:sp>
        <p:nvSpPr>
          <p:cNvPr id="40007" name="TextBox 40"/>
          <p:cNvSpPr txBox="1">
            <a:spLocks noChangeArrowheads="1"/>
          </p:cNvSpPr>
          <p:nvPr/>
        </p:nvSpPr>
        <p:spPr bwMode="auto">
          <a:xfrm>
            <a:off x="5280737" y="5335946"/>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en-GB" sz="1333" dirty="0">
                <a:solidFill>
                  <a:srgbClr val="001965"/>
                </a:solidFill>
                <a:ea typeface="Verdana" panose="020B0604030504040204" pitchFamily="34" charset="0"/>
                <a:cs typeface="Verdana" panose="020B0604030504040204" pitchFamily="34" charset="0"/>
              </a:rPr>
              <a:t>80</a:t>
            </a:r>
          </a:p>
        </p:txBody>
      </p:sp>
      <p:sp>
        <p:nvSpPr>
          <p:cNvPr id="40008" name="TextBox 41"/>
          <p:cNvSpPr txBox="1">
            <a:spLocks noChangeArrowheads="1"/>
          </p:cNvSpPr>
          <p:nvPr/>
        </p:nvSpPr>
        <p:spPr bwMode="auto">
          <a:xfrm>
            <a:off x="6152681" y="5335946"/>
            <a:ext cx="402674" cy="2974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t">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r>
              <a:rPr lang="en-GB" sz="1333" dirty="0">
                <a:solidFill>
                  <a:srgbClr val="001965"/>
                </a:solidFill>
                <a:ea typeface="Verdana" panose="020B0604030504040204" pitchFamily="34" charset="0"/>
                <a:cs typeface="Verdana" panose="020B0604030504040204" pitchFamily="34" charset="0"/>
              </a:rPr>
              <a:t>90</a:t>
            </a:r>
          </a:p>
        </p:txBody>
      </p:sp>
      <p:grpSp>
        <p:nvGrpSpPr>
          <p:cNvPr id="5" name="Group 4"/>
          <p:cNvGrpSpPr/>
          <p:nvPr/>
        </p:nvGrpSpPr>
        <p:grpSpPr>
          <a:xfrm>
            <a:off x="1478763" y="2329761"/>
            <a:ext cx="5798400" cy="3055383"/>
            <a:chOff x="1101928" y="1747320"/>
            <a:chExt cx="4760161" cy="2291537"/>
          </a:xfrm>
        </p:grpSpPr>
        <p:cxnSp>
          <p:nvCxnSpPr>
            <p:cNvPr id="109" name="Straight Connector 108"/>
            <p:cNvCxnSpPr/>
            <p:nvPr/>
          </p:nvCxnSpPr>
          <p:spPr>
            <a:xfrm flipH="1" flipV="1">
              <a:off x="3704432" y="2270874"/>
              <a:ext cx="0" cy="1694295"/>
            </a:xfrm>
            <a:prstGeom prst="line">
              <a:avLst/>
            </a:prstGeom>
            <a:ln w="12700">
              <a:solidFill>
                <a:srgbClr val="82786F"/>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185070" y="2598884"/>
              <a:ext cx="2520950" cy="0"/>
            </a:xfrm>
            <a:prstGeom prst="line">
              <a:avLst/>
            </a:prstGeom>
            <a:ln w="12700">
              <a:solidFill>
                <a:srgbClr val="009FDA"/>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200945" y="2279706"/>
              <a:ext cx="2519362" cy="0"/>
            </a:xfrm>
            <a:prstGeom prst="line">
              <a:avLst/>
            </a:prstGeom>
            <a:ln w="12700">
              <a:solidFill>
                <a:srgbClr val="82786F"/>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185070" y="2899139"/>
              <a:ext cx="2520950" cy="0"/>
            </a:xfrm>
            <a:prstGeom prst="line">
              <a:avLst/>
            </a:prstGeom>
            <a:ln w="12700">
              <a:solidFill>
                <a:srgbClr val="001965"/>
              </a:solidFill>
              <a:prstDash val="sysDot"/>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200945" y="1792738"/>
              <a:ext cx="4597400" cy="2174954"/>
            </a:xfrm>
            <a:custGeom>
              <a:avLst/>
              <a:gdLst>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475782 w 4692770"/>
                <a:gd name="connsiteY3" fmla="*/ 854015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28048"/>
                <a:gd name="connsiteX1" fmla="*/ 1078302 w 4692770"/>
                <a:gd name="connsiteY1" fmla="*/ 146649 h 3728048"/>
                <a:gd name="connsiteX2" fmla="*/ 1820174 w 4692770"/>
                <a:gd name="connsiteY2" fmla="*/ 388189 h 3728048"/>
                <a:gd name="connsiteX3" fmla="*/ 2475782 w 4692770"/>
                <a:gd name="connsiteY3" fmla="*/ 854015 h 3728048"/>
                <a:gd name="connsiteX4" fmla="*/ 3433313 w 4692770"/>
                <a:gd name="connsiteY4" fmla="*/ 2372264 h 3728048"/>
                <a:gd name="connsiteX5" fmla="*/ 3968151 w 4692770"/>
                <a:gd name="connsiteY5" fmla="*/ 3510950 h 3728048"/>
                <a:gd name="connsiteX6" fmla="*/ 4692770 w 4692770"/>
                <a:gd name="connsiteY6" fmla="*/ 3674852 h 3728048"/>
                <a:gd name="connsiteX0" fmla="*/ 0 w 4692770"/>
                <a:gd name="connsiteY0" fmla="*/ 0 h 3674852"/>
                <a:gd name="connsiteX1" fmla="*/ 1078302 w 4692770"/>
                <a:gd name="connsiteY1" fmla="*/ 146649 h 3674852"/>
                <a:gd name="connsiteX2" fmla="*/ 1820174 w 4692770"/>
                <a:gd name="connsiteY2" fmla="*/ 388189 h 3674852"/>
                <a:gd name="connsiteX3" fmla="*/ 2475782 w 4692770"/>
                <a:gd name="connsiteY3" fmla="*/ 854015 h 3674852"/>
                <a:gd name="connsiteX4" fmla="*/ 3433313 w 4692770"/>
                <a:gd name="connsiteY4" fmla="*/ 2372264 h 3674852"/>
                <a:gd name="connsiteX5" fmla="*/ 4097547 w 4692770"/>
                <a:gd name="connsiteY5" fmla="*/ 3424686 h 3674852"/>
                <a:gd name="connsiteX6" fmla="*/ 4692770 w 4692770"/>
                <a:gd name="connsiteY6" fmla="*/ 3674852 h 3674852"/>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26610"/>
                <a:gd name="connsiteX1" fmla="*/ 1078302 w 4692770"/>
                <a:gd name="connsiteY1" fmla="*/ 155275 h 3726610"/>
                <a:gd name="connsiteX2" fmla="*/ 1820174 w 4692770"/>
                <a:gd name="connsiteY2" fmla="*/ 396815 h 3726610"/>
                <a:gd name="connsiteX3" fmla="*/ 2475782 w 4692770"/>
                <a:gd name="connsiteY3" fmla="*/ 862641 h 3726610"/>
                <a:gd name="connsiteX4" fmla="*/ 3200400 w 4692770"/>
                <a:gd name="connsiteY4" fmla="*/ 1923690 h 3726610"/>
                <a:gd name="connsiteX5" fmla="*/ 4097547 w 4692770"/>
                <a:gd name="connsiteY5" fmla="*/ 3433312 h 3726610"/>
                <a:gd name="connsiteX6" fmla="*/ 4692770 w 4692770"/>
                <a:gd name="connsiteY6" fmla="*/ 3683478 h 3726610"/>
                <a:gd name="connsiteX0" fmla="*/ 0 w 4692770"/>
                <a:gd name="connsiteY0" fmla="*/ 0 h 3726610"/>
                <a:gd name="connsiteX1" fmla="*/ 0 w 4692770"/>
                <a:gd name="connsiteY1" fmla="*/ 0 h 3726610"/>
                <a:gd name="connsiteX2" fmla="*/ 1078302 w 4692770"/>
                <a:gd name="connsiteY2" fmla="*/ 155275 h 3726610"/>
                <a:gd name="connsiteX3" fmla="*/ 1820174 w 4692770"/>
                <a:gd name="connsiteY3" fmla="*/ 396815 h 3726610"/>
                <a:gd name="connsiteX4" fmla="*/ 2475782 w 4692770"/>
                <a:gd name="connsiteY4" fmla="*/ 862641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92770"/>
                <a:gd name="connsiteY0" fmla="*/ 0 h 3726610"/>
                <a:gd name="connsiteX1" fmla="*/ 0 w 4692770"/>
                <a:gd name="connsiteY1" fmla="*/ 0 h 3726610"/>
                <a:gd name="connsiteX2" fmla="*/ 1078302 w 4692770"/>
                <a:gd name="connsiteY2" fmla="*/ 155275 h 3726610"/>
                <a:gd name="connsiteX3" fmla="*/ 1794295 w 4692770"/>
                <a:gd name="connsiteY3" fmla="*/ 310551 h 3726610"/>
                <a:gd name="connsiteX4" fmla="*/ 2475782 w 4692770"/>
                <a:gd name="connsiteY4" fmla="*/ 862641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92770"/>
                <a:gd name="connsiteY0" fmla="*/ 0 h 3726610"/>
                <a:gd name="connsiteX1" fmla="*/ 0 w 4692770"/>
                <a:gd name="connsiteY1" fmla="*/ 0 h 3726610"/>
                <a:gd name="connsiteX2" fmla="*/ 1052423 w 4692770"/>
                <a:gd name="connsiteY2" fmla="*/ 120769 h 3726610"/>
                <a:gd name="connsiteX3" fmla="*/ 1794295 w 4692770"/>
                <a:gd name="connsiteY3" fmla="*/ 310551 h 3726610"/>
                <a:gd name="connsiteX4" fmla="*/ 2475782 w 4692770"/>
                <a:gd name="connsiteY4" fmla="*/ 862641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92770"/>
                <a:gd name="connsiteY0" fmla="*/ 0 h 3726610"/>
                <a:gd name="connsiteX1" fmla="*/ 0 w 4692770"/>
                <a:gd name="connsiteY1" fmla="*/ 0 h 3726610"/>
                <a:gd name="connsiteX2" fmla="*/ 1052423 w 4692770"/>
                <a:gd name="connsiteY2" fmla="*/ 120769 h 3726610"/>
                <a:gd name="connsiteX3" fmla="*/ 1794295 w 4692770"/>
                <a:gd name="connsiteY3" fmla="*/ 310551 h 3726610"/>
                <a:gd name="connsiteX4" fmla="*/ 2518914 w 4692770"/>
                <a:gd name="connsiteY4" fmla="*/ 836762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92770"/>
                <a:gd name="connsiteY0" fmla="*/ 0 h 3745301"/>
                <a:gd name="connsiteX1" fmla="*/ 0 w 4692770"/>
                <a:gd name="connsiteY1" fmla="*/ 0 h 3745301"/>
                <a:gd name="connsiteX2" fmla="*/ 1052423 w 4692770"/>
                <a:gd name="connsiteY2" fmla="*/ 120769 h 3745301"/>
                <a:gd name="connsiteX3" fmla="*/ 1794295 w 4692770"/>
                <a:gd name="connsiteY3" fmla="*/ 310551 h 3745301"/>
                <a:gd name="connsiteX4" fmla="*/ 2518914 w 4692770"/>
                <a:gd name="connsiteY4" fmla="*/ 836762 h 3745301"/>
                <a:gd name="connsiteX5" fmla="*/ 3209026 w 4692770"/>
                <a:gd name="connsiteY5" fmla="*/ 1811547 h 3745301"/>
                <a:gd name="connsiteX6" fmla="*/ 4097547 w 4692770"/>
                <a:gd name="connsiteY6" fmla="*/ 3433312 h 3745301"/>
                <a:gd name="connsiteX7" fmla="*/ 4692770 w 4692770"/>
                <a:gd name="connsiteY7" fmla="*/ 3683478 h 3745301"/>
                <a:gd name="connsiteX0" fmla="*/ 0 w 4692770"/>
                <a:gd name="connsiteY0" fmla="*/ 0 h 3683478"/>
                <a:gd name="connsiteX1" fmla="*/ 0 w 4692770"/>
                <a:gd name="connsiteY1" fmla="*/ 0 h 3683478"/>
                <a:gd name="connsiteX2" fmla="*/ 1052423 w 4692770"/>
                <a:gd name="connsiteY2" fmla="*/ 120769 h 3683478"/>
                <a:gd name="connsiteX3" fmla="*/ 1794295 w 4692770"/>
                <a:gd name="connsiteY3" fmla="*/ 310551 h 3683478"/>
                <a:gd name="connsiteX4" fmla="*/ 2518914 w 4692770"/>
                <a:gd name="connsiteY4" fmla="*/ 836762 h 3683478"/>
                <a:gd name="connsiteX5" fmla="*/ 3209026 w 4692770"/>
                <a:gd name="connsiteY5" fmla="*/ 1811547 h 3683478"/>
                <a:gd name="connsiteX6" fmla="*/ 3916392 w 4692770"/>
                <a:gd name="connsiteY6" fmla="*/ 3079629 h 3683478"/>
                <a:gd name="connsiteX7" fmla="*/ 4692770 w 4692770"/>
                <a:gd name="connsiteY7" fmla="*/ 3683478 h 3683478"/>
                <a:gd name="connsiteX0" fmla="*/ 0 w 4597880"/>
                <a:gd name="connsiteY0" fmla="*/ 0 h 3648973"/>
                <a:gd name="connsiteX1" fmla="*/ 0 w 4597880"/>
                <a:gd name="connsiteY1" fmla="*/ 0 h 3648973"/>
                <a:gd name="connsiteX2" fmla="*/ 1052423 w 4597880"/>
                <a:gd name="connsiteY2" fmla="*/ 120769 h 3648973"/>
                <a:gd name="connsiteX3" fmla="*/ 1794295 w 4597880"/>
                <a:gd name="connsiteY3" fmla="*/ 310551 h 3648973"/>
                <a:gd name="connsiteX4" fmla="*/ 2518914 w 4597880"/>
                <a:gd name="connsiteY4" fmla="*/ 836762 h 3648973"/>
                <a:gd name="connsiteX5" fmla="*/ 3209026 w 4597880"/>
                <a:gd name="connsiteY5" fmla="*/ 1811547 h 3648973"/>
                <a:gd name="connsiteX6" fmla="*/ 3916392 w 4597880"/>
                <a:gd name="connsiteY6" fmla="*/ 3079629 h 3648973"/>
                <a:gd name="connsiteX7" fmla="*/ 4597880 w 4597880"/>
                <a:gd name="connsiteY7" fmla="*/ 3648973 h 3648973"/>
                <a:gd name="connsiteX0" fmla="*/ 0 w 4597880"/>
                <a:gd name="connsiteY0" fmla="*/ 0 h 3648973"/>
                <a:gd name="connsiteX1" fmla="*/ 0 w 4597880"/>
                <a:gd name="connsiteY1" fmla="*/ 0 h 3648973"/>
                <a:gd name="connsiteX2" fmla="*/ 1052423 w 4597880"/>
                <a:gd name="connsiteY2" fmla="*/ 120769 h 3648973"/>
                <a:gd name="connsiteX3" fmla="*/ 1794295 w 4597880"/>
                <a:gd name="connsiteY3" fmla="*/ 310551 h 3648973"/>
                <a:gd name="connsiteX4" fmla="*/ 2518914 w 4597880"/>
                <a:gd name="connsiteY4" fmla="*/ 836762 h 3648973"/>
                <a:gd name="connsiteX5" fmla="*/ 3209026 w 4597880"/>
                <a:gd name="connsiteY5" fmla="*/ 1811547 h 3648973"/>
                <a:gd name="connsiteX6" fmla="*/ 3916392 w 4597880"/>
                <a:gd name="connsiteY6" fmla="*/ 3079629 h 3648973"/>
                <a:gd name="connsiteX7" fmla="*/ 4597880 w 4597880"/>
                <a:gd name="connsiteY7" fmla="*/ 3648973 h 3648973"/>
                <a:gd name="connsiteX0" fmla="*/ 0 w 4597880"/>
                <a:gd name="connsiteY0" fmla="*/ 0 h 3648973"/>
                <a:gd name="connsiteX1" fmla="*/ 0 w 4597880"/>
                <a:gd name="connsiteY1" fmla="*/ 0 h 3648973"/>
                <a:gd name="connsiteX2" fmla="*/ 1052423 w 4597880"/>
                <a:gd name="connsiteY2" fmla="*/ 120769 h 3648973"/>
                <a:gd name="connsiteX3" fmla="*/ 1794295 w 4597880"/>
                <a:gd name="connsiteY3" fmla="*/ 310551 h 3648973"/>
                <a:gd name="connsiteX4" fmla="*/ 2518914 w 4597880"/>
                <a:gd name="connsiteY4" fmla="*/ 836762 h 3648973"/>
                <a:gd name="connsiteX5" fmla="*/ 3209026 w 4597880"/>
                <a:gd name="connsiteY5" fmla="*/ 1811547 h 3648973"/>
                <a:gd name="connsiteX6" fmla="*/ 3916392 w 4597880"/>
                <a:gd name="connsiteY6" fmla="*/ 3079629 h 3648973"/>
                <a:gd name="connsiteX7" fmla="*/ 4597880 w 4597880"/>
                <a:gd name="connsiteY7" fmla="*/ 3648973 h 3648973"/>
                <a:gd name="connsiteX0" fmla="*/ 0 w 4597880"/>
                <a:gd name="connsiteY0" fmla="*/ 0 h 3648973"/>
                <a:gd name="connsiteX1" fmla="*/ 0 w 4597880"/>
                <a:gd name="connsiteY1" fmla="*/ 0 h 3648973"/>
                <a:gd name="connsiteX2" fmla="*/ 1052423 w 4597880"/>
                <a:gd name="connsiteY2" fmla="*/ 120769 h 3648973"/>
                <a:gd name="connsiteX3" fmla="*/ 1863306 w 4597880"/>
                <a:gd name="connsiteY3" fmla="*/ 353683 h 3648973"/>
                <a:gd name="connsiteX4" fmla="*/ 2518914 w 4597880"/>
                <a:gd name="connsiteY4" fmla="*/ 836762 h 3648973"/>
                <a:gd name="connsiteX5" fmla="*/ 3209026 w 4597880"/>
                <a:gd name="connsiteY5" fmla="*/ 1811547 h 3648973"/>
                <a:gd name="connsiteX6" fmla="*/ 3916392 w 4597880"/>
                <a:gd name="connsiteY6" fmla="*/ 3079629 h 3648973"/>
                <a:gd name="connsiteX7" fmla="*/ 4597880 w 4597880"/>
                <a:gd name="connsiteY7" fmla="*/ 3648973 h 364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7880" h="3648973">
                  <a:moveTo>
                    <a:pt x="0" y="0"/>
                  </a:moveTo>
                  <a:lnTo>
                    <a:pt x="0" y="0"/>
                  </a:lnTo>
                  <a:cubicBezTo>
                    <a:pt x="179717" y="25879"/>
                    <a:pt x="750314" y="51902"/>
                    <a:pt x="1052423" y="120769"/>
                  </a:cubicBezTo>
                  <a:cubicBezTo>
                    <a:pt x="1373038" y="195532"/>
                    <a:pt x="1535503" y="209911"/>
                    <a:pt x="1863306" y="353683"/>
                  </a:cubicBezTo>
                  <a:cubicBezTo>
                    <a:pt x="2096219" y="471577"/>
                    <a:pt x="2294627" y="593785"/>
                    <a:pt x="2518914" y="836762"/>
                  </a:cubicBezTo>
                  <a:cubicBezTo>
                    <a:pt x="2743201" y="1079739"/>
                    <a:pt x="2988903" y="1466491"/>
                    <a:pt x="3209026" y="1811547"/>
                  </a:cubicBezTo>
                  <a:cubicBezTo>
                    <a:pt x="3411895" y="2165230"/>
                    <a:pt x="3736674" y="2747511"/>
                    <a:pt x="3916392" y="3079629"/>
                  </a:cubicBezTo>
                  <a:cubicBezTo>
                    <a:pt x="4147868" y="3385867"/>
                    <a:pt x="4304582" y="3594339"/>
                    <a:pt x="4597880" y="3648973"/>
                  </a:cubicBez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a:solidFill>
                  <a:srgbClr val="001965"/>
                </a:solidFill>
              </a:endParaRPr>
            </a:p>
          </p:txBody>
        </p:sp>
        <p:sp>
          <p:nvSpPr>
            <p:cNvPr id="32" name="Freeform 31"/>
            <p:cNvSpPr/>
            <p:nvPr/>
          </p:nvSpPr>
          <p:spPr>
            <a:xfrm>
              <a:off x="1156495" y="1780122"/>
              <a:ext cx="4692650" cy="2207756"/>
            </a:xfrm>
            <a:custGeom>
              <a:avLst/>
              <a:gdLst>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92770" h="3703606">
                  <a:moveTo>
                    <a:pt x="0" y="0"/>
                  </a:moveTo>
                  <a:cubicBezTo>
                    <a:pt x="373811" y="74762"/>
                    <a:pt x="843952" y="124512"/>
                    <a:pt x="1121434" y="224286"/>
                  </a:cubicBezTo>
                  <a:cubicBezTo>
                    <a:pt x="1416169" y="350807"/>
                    <a:pt x="1582948" y="409755"/>
                    <a:pt x="1820174" y="603849"/>
                  </a:cubicBezTo>
                  <a:cubicBezTo>
                    <a:pt x="2057400" y="797943"/>
                    <a:pt x="2303253" y="1069675"/>
                    <a:pt x="2544793" y="1388852"/>
                  </a:cubicBezTo>
                  <a:cubicBezTo>
                    <a:pt x="2786333" y="1708029"/>
                    <a:pt x="3049289" y="2173857"/>
                    <a:pt x="3269412" y="2518913"/>
                  </a:cubicBezTo>
                  <a:cubicBezTo>
                    <a:pt x="3472281" y="2872596"/>
                    <a:pt x="3730925" y="3318294"/>
                    <a:pt x="3968151" y="3510950"/>
                  </a:cubicBezTo>
                  <a:cubicBezTo>
                    <a:pt x="4205377" y="3703606"/>
                    <a:pt x="4451230" y="3620218"/>
                    <a:pt x="4692770" y="3674852"/>
                  </a:cubicBezTo>
                </a:path>
              </a:pathLst>
            </a:cu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a:solidFill>
                  <a:srgbClr val="001965"/>
                </a:solidFill>
              </a:endParaRPr>
            </a:p>
          </p:txBody>
        </p:sp>
        <p:sp>
          <p:nvSpPr>
            <p:cNvPr id="33" name="Freeform 32"/>
            <p:cNvSpPr/>
            <p:nvPr/>
          </p:nvSpPr>
          <p:spPr>
            <a:xfrm>
              <a:off x="1200945" y="1775076"/>
              <a:ext cx="4632325" cy="2190093"/>
            </a:xfrm>
            <a:custGeom>
              <a:avLst/>
              <a:gdLst>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78302 w 4692770"/>
                <a:gd name="connsiteY1" fmla="*/ 146649 h 3703606"/>
                <a:gd name="connsiteX2" fmla="*/ 1820174 w 4692770"/>
                <a:gd name="connsiteY2" fmla="*/ 388189 h 3703606"/>
                <a:gd name="connsiteX3" fmla="*/ 2475782 w 4692770"/>
                <a:gd name="connsiteY3" fmla="*/ 854015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28048"/>
                <a:gd name="connsiteX1" fmla="*/ 1078302 w 4692770"/>
                <a:gd name="connsiteY1" fmla="*/ 146649 h 3728048"/>
                <a:gd name="connsiteX2" fmla="*/ 1820174 w 4692770"/>
                <a:gd name="connsiteY2" fmla="*/ 388189 h 3728048"/>
                <a:gd name="connsiteX3" fmla="*/ 2475782 w 4692770"/>
                <a:gd name="connsiteY3" fmla="*/ 854015 h 3728048"/>
                <a:gd name="connsiteX4" fmla="*/ 3433313 w 4692770"/>
                <a:gd name="connsiteY4" fmla="*/ 2372264 h 3728048"/>
                <a:gd name="connsiteX5" fmla="*/ 3968151 w 4692770"/>
                <a:gd name="connsiteY5" fmla="*/ 3510950 h 3728048"/>
                <a:gd name="connsiteX6" fmla="*/ 4692770 w 4692770"/>
                <a:gd name="connsiteY6" fmla="*/ 3674852 h 3728048"/>
                <a:gd name="connsiteX0" fmla="*/ 0 w 4692770"/>
                <a:gd name="connsiteY0" fmla="*/ 0 h 3674852"/>
                <a:gd name="connsiteX1" fmla="*/ 1078302 w 4692770"/>
                <a:gd name="connsiteY1" fmla="*/ 146649 h 3674852"/>
                <a:gd name="connsiteX2" fmla="*/ 1820174 w 4692770"/>
                <a:gd name="connsiteY2" fmla="*/ 388189 h 3674852"/>
                <a:gd name="connsiteX3" fmla="*/ 2475782 w 4692770"/>
                <a:gd name="connsiteY3" fmla="*/ 854015 h 3674852"/>
                <a:gd name="connsiteX4" fmla="*/ 3433313 w 4692770"/>
                <a:gd name="connsiteY4" fmla="*/ 2372264 h 3674852"/>
                <a:gd name="connsiteX5" fmla="*/ 4097547 w 4692770"/>
                <a:gd name="connsiteY5" fmla="*/ 3424686 h 3674852"/>
                <a:gd name="connsiteX6" fmla="*/ 4692770 w 4692770"/>
                <a:gd name="connsiteY6" fmla="*/ 3674852 h 3674852"/>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17984"/>
                <a:gd name="connsiteX1" fmla="*/ 1078302 w 4692770"/>
                <a:gd name="connsiteY1" fmla="*/ 146649 h 3717984"/>
                <a:gd name="connsiteX2" fmla="*/ 1820174 w 4692770"/>
                <a:gd name="connsiteY2" fmla="*/ 388189 h 3717984"/>
                <a:gd name="connsiteX3" fmla="*/ 2475782 w 4692770"/>
                <a:gd name="connsiteY3" fmla="*/ 854015 h 3717984"/>
                <a:gd name="connsiteX4" fmla="*/ 3200400 w 4692770"/>
                <a:gd name="connsiteY4" fmla="*/ 1915064 h 3717984"/>
                <a:gd name="connsiteX5" fmla="*/ 4097547 w 4692770"/>
                <a:gd name="connsiteY5" fmla="*/ 3424686 h 3717984"/>
                <a:gd name="connsiteX6" fmla="*/ 4692770 w 4692770"/>
                <a:gd name="connsiteY6" fmla="*/ 3674852 h 3717984"/>
                <a:gd name="connsiteX0" fmla="*/ 0 w 4692770"/>
                <a:gd name="connsiteY0" fmla="*/ 0 h 3726610"/>
                <a:gd name="connsiteX1" fmla="*/ 1078302 w 4692770"/>
                <a:gd name="connsiteY1" fmla="*/ 155275 h 3726610"/>
                <a:gd name="connsiteX2" fmla="*/ 1820174 w 4692770"/>
                <a:gd name="connsiteY2" fmla="*/ 396815 h 3726610"/>
                <a:gd name="connsiteX3" fmla="*/ 2475782 w 4692770"/>
                <a:gd name="connsiteY3" fmla="*/ 862641 h 3726610"/>
                <a:gd name="connsiteX4" fmla="*/ 3200400 w 4692770"/>
                <a:gd name="connsiteY4" fmla="*/ 1923690 h 3726610"/>
                <a:gd name="connsiteX5" fmla="*/ 4097547 w 4692770"/>
                <a:gd name="connsiteY5" fmla="*/ 3433312 h 3726610"/>
                <a:gd name="connsiteX6" fmla="*/ 4692770 w 4692770"/>
                <a:gd name="connsiteY6" fmla="*/ 3683478 h 3726610"/>
                <a:gd name="connsiteX0" fmla="*/ 0 w 4692770"/>
                <a:gd name="connsiteY0" fmla="*/ 0 h 3726610"/>
                <a:gd name="connsiteX1" fmla="*/ 0 w 4692770"/>
                <a:gd name="connsiteY1" fmla="*/ 0 h 3726610"/>
                <a:gd name="connsiteX2" fmla="*/ 1078302 w 4692770"/>
                <a:gd name="connsiteY2" fmla="*/ 155275 h 3726610"/>
                <a:gd name="connsiteX3" fmla="*/ 1820174 w 4692770"/>
                <a:gd name="connsiteY3" fmla="*/ 396815 h 3726610"/>
                <a:gd name="connsiteX4" fmla="*/ 2475782 w 4692770"/>
                <a:gd name="connsiteY4" fmla="*/ 862641 h 3726610"/>
                <a:gd name="connsiteX5" fmla="*/ 3200400 w 4692770"/>
                <a:gd name="connsiteY5" fmla="*/ 1923690 h 3726610"/>
                <a:gd name="connsiteX6" fmla="*/ 4097547 w 4692770"/>
                <a:gd name="connsiteY6" fmla="*/ 3433312 h 3726610"/>
                <a:gd name="connsiteX7" fmla="*/ 4692770 w 4692770"/>
                <a:gd name="connsiteY7" fmla="*/ 3683478 h 3726610"/>
                <a:gd name="connsiteX0" fmla="*/ 0 w 4632386"/>
                <a:gd name="connsiteY0" fmla="*/ 0 h 3725172"/>
                <a:gd name="connsiteX1" fmla="*/ 0 w 4632386"/>
                <a:gd name="connsiteY1" fmla="*/ 0 h 3725172"/>
                <a:gd name="connsiteX2" fmla="*/ 1078302 w 4632386"/>
                <a:gd name="connsiteY2" fmla="*/ 155275 h 3725172"/>
                <a:gd name="connsiteX3" fmla="*/ 1820174 w 4632386"/>
                <a:gd name="connsiteY3" fmla="*/ 396815 h 3725172"/>
                <a:gd name="connsiteX4" fmla="*/ 2475782 w 4632386"/>
                <a:gd name="connsiteY4" fmla="*/ 862641 h 3725172"/>
                <a:gd name="connsiteX5" fmla="*/ 3200400 w 4632386"/>
                <a:gd name="connsiteY5" fmla="*/ 1923690 h 3725172"/>
                <a:gd name="connsiteX6" fmla="*/ 4097547 w 4632386"/>
                <a:gd name="connsiteY6" fmla="*/ 3433312 h 3725172"/>
                <a:gd name="connsiteX7" fmla="*/ 4632386 w 4632386"/>
                <a:gd name="connsiteY7" fmla="*/ 3674852 h 3725172"/>
                <a:gd name="connsiteX0" fmla="*/ 0 w 4632386"/>
                <a:gd name="connsiteY0" fmla="*/ 0 h 3725172"/>
                <a:gd name="connsiteX1" fmla="*/ 0 w 4632386"/>
                <a:gd name="connsiteY1" fmla="*/ 0 h 3725172"/>
                <a:gd name="connsiteX2" fmla="*/ 1078302 w 4632386"/>
                <a:gd name="connsiteY2" fmla="*/ 155275 h 3725172"/>
                <a:gd name="connsiteX3" fmla="*/ 1820174 w 4632386"/>
                <a:gd name="connsiteY3" fmla="*/ 396815 h 3725172"/>
                <a:gd name="connsiteX4" fmla="*/ 2475782 w 4632386"/>
                <a:gd name="connsiteY4" fmla="*/ 862641 h 3725172"/>
                <a:gd name="connsiteX5" fmla="*/ 3200400 w 4632386"/>
                <a:gd name="connsiteY5" fmla="*/ 1923690 h 3725172"/>
                <a:gd name="connsiteX6" fmla="*/ 4097547 w 4632386"/>
                <a:gd name="connsiteY6" fmla="*/ 3433312 h 3725172"/>
                <a:gd name="connsiteX7" fmla="*/ 4632386 w 4632386"/>
                <a:gd name="connsiteY7" fmla="*/ 3674852 h 3725172"/>
                <a:gd name="connsiteX0" fmla="*/ 0 w 4632386"/>
                <a:gd name="connsiteY0" fmla="*/ 0 h 3725172"/>
                <a:gd name="connsiteX1" fmla="*/ 0 w 4632386"/>
                <a:gd name="connsiteY1" fmla="*/ 0 h 3725172"/>
                <a:gd name="connsiteX2" fmla="*/ 1078302 w 4632386"/>
                <a:gd name="connsiteY2" fmla="*/ 155275 h 3725172"/>
                <a:gd name="connsiteX3" fmla="*/ 1820174 w 4632386"/>
                <a:gd name="connsiteY3" fmla="*/ 396815 h 3725172"/>
                <a:gd name="connsiteX4" fmla="*/ 2475782 w 4632386"/>
                <a:gd name="connsiteY4" fmla="*/ 862641 h 3725172"/>
                <a:gd name="connsiteX5" fmla="*/ 3200400 w 4632386"/>
                <a:gd name="connsiteY5" fmla="*/ 1923690 h 3725172"/>
                <a:gd name="connsiteX6" fmla="*/ 4097547 w 4632386"/>
                <a:gd name="connsiteY6" fmla="*/ 3433312 h 3725172"/>
                <a:gd name="connsiteX7" fmla="*/ 4632386 w 4632386"/>
                <a:gd name="connsiteY7" fmla="*/ 3674852 h 3725172"/>
                <a:gd name="connsiteX0" fmla="*/ 0 w 4632386"/>
                <a:gd name="connsiteY0" fmla="*/ 0 h 3725172"/>
                <a:gd name="connsiteX1" fmla="*/ 0 w 4632386"/>
                <a:gd name="connsiteY1" fmla="*/ 0 h 3725172"/>
                <a:gd name="connsiteX2" fmla="*/ 1078302 w 4632386"/>
                <a:gd name="connsiteY2" fmla="*/ 155275 h 3725172"/>
                <a:gd name="connsiteX3" fmla="*/ 1820174 w 4632386"/>
                <a:gd name="connsiteY3" fmla="*/ 396815 h 3725172"/>
                <a:gd name="connsiteX4" fmla="*/ 2475782 w 4632386"/>
                <a:gd name="connsiteY4" fmla="*/ 862641 h 3725172"/>
                <a:gd name="connsiteX5" fmla="*/ 3200400 w 4632386"/>
                <a:gd name="connsiteY5" fmla="*/ 1923690 h 3725172"/>
                <a:gd name="connsiteX6" fmla="*/ 4097547 w 4632386"/>
                <a:gd name="connsiteY6" fmla="*/ 3433312 h 3725172"/>
                <a:gd name="connsiteX7" fmla="*/ 4632386 w 4632386"/>
                <a:gd name="connsiteY7" fmla="*/ 3674852 h 3725172"/>
                <a:gd name="connsiteX0" fmla="*/ 0 w 4632386"/>
                <a:gd name="connsiteY0" fmla="*/ 0 h 3674852"/>
                <a:gd name="connsiteX1" fmla="*/ 0 w 4632386"/>
                <a:gd name="connsiteY1" fmla="*/ 0 h 3674852"/>
                <a:gd name="connsiteX2" fmla="*/ 1078302 w 4632386"/>
                <a:gd name="connsiteY2" fmla="*/ 155275 h 3674852"/>
                <a:gd name="connsiteX3" fmla="*/ 1820174 w 4632386"/>
                <a:gd name="connsiteY3" fmla="*/ 396815 h 3674852"/>
                <a:gd name="connsiteX4" fmla="*/ 2475782 w 4632386"/>
                <a:gd name="connsiteY4" fmla="*/ 862641 h 3674852"/>
                <a:gd name="connsiteX5" fmla="*/ 3200400 w 4632386"/>
                <a:gd name="connsiteY5" fmla="*/ 1923690 h 3674852"/>
                <a:gd name="connsiteX6" fmla="*/ 4011283 w 4632386"/>
                <a:gd name="connsiteY6" fmla="*/ 3312543 h 3674852"/>
                <a:gd name="connsiteX7" fmla="*/ 4632386 w 4632386"/>
                <a:gd name="connsiteY7" fmla="*/ 3674852 h 367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2386" h="3674852">
                  <a:moveTo>
                    <a:pt x="0" y="0"/>
                  </a:moveTo>
                  <a:lnTo>
                    <a:pt x="0" y="0"/>
                  </a:lnTo>
                  <a:cubicBezTo>
                    <a:pt x="179717" y="25879"/>
                    <a:pt x="776193" y="86408"/>
                    <a:pt x="1078302" y="155275"/>
                  </a:cubicBezTo>
                  <a:cubicBezTo>
                    <a:pt x="1398917" y="230038"/>
                    <a:pt x="1492371" y="253043"/>
                    <a:pt x="1820174" y="396815"/>
                  </a:cubicBezTo>
                  <a:cubicBezTo>
                    <a:pt x="2053087" y="514709"/>
                    <a:pt x="2245744" y="608162"/>
                    <a:pt x="2475782" y="862641"/>
                  </a:cubicBezTo>
                  <a:cubicBezTo>
                    <a:pt x="2705820" y="1117120"/>
                    <a:pt x="2980277" y="1578634"/>
                    <a:pt x="3200400" y="1923690"/>
                  </a:cubicBezTo>
                  <a:cubicBezTo>
                    <a:pt x="3403269" y="2277373"/>
                    <a:pt x="3772619" y="3020683"/>
                    <a:pt x="4011283" y="3312543"/>
                  </a:cubicBezTo>
                  <a:cubicBezTo>
                    <a:pt x="4249947" y="3604403"/>
                    <a:pt x="4278703" y="3611592"/>
                    <a:pt x="4632386" y="3674852"/>
                  </a:cubicBezTo>
                </a:path>
              </a:pathLst>
            </a:custGeom>
            <a:ln w="19050">
              <a:solidFill>
                <a:srgbClr val="C2DEEA"/>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a:solidFill>
                  <a:srgbClr val="001965"/>
                </a:solidFill>
              </a:endParaRPr>
            </a:p>
          </p:txBody>
        </p:sp>
        <p:sp>
          <p:nvSpPr>
            <p:cNvPr id="34" name="Freeform 33"/>
            <p:cNvSpPr/>
            <p:nvPr/>
          </p:nvSpPr>
          <p:spPr>
            <a:xfrm>
              <a:off x="1180307" y="1786430"/>
              <a:ext cx="4675188" cy="2187570"/>
            </a:xfrm>
            <a:custGeom>
              <a:avLst/>
              <a:gdLst>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674852"/>
                <a:gd name="connsiteX1" fmla="*/ 1121434 w 4692770"/>
                <a:gd name="connsiteY1" fmla="*/ 224286 h 3674852"/>
                <a:gd name="connsiteX2" fmla="*/ 1820174 w 4692770"/>
                <a:gd name="connsiteY2" fmla="*/ 603849 h 3674852"/>
                <a:gd name="connsiteX3" fmla="*/ 2544793 w 4692770"/>
                <a:gd name="connsiteY3" fmla="*/ 1388852 h 3674852"/>
                <a:gd name="connsiteX4" fmla="*/ 3252159 w 4692770"/>
                <a:gd name="connsiteY4" fmla="*/ 2536166 h 3674852"/>
                <a:gd name="connsiteX5" fmla="*/ 3968151 w 4692770"/>
                <a:gd name="connsiteY5" fmla="*/ 3510950 h 3674852"/>
                <a:gd name="connsiteX6" fmla="*/ 4692770 w 4692770"/>
                <a:gd name="connsiteY6" fmla="*/ 3674852 h 3674852"/>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0731"/>
                <a:gd name="connsiteX1" fmla="*/ 1121434 w 4692770"/>
                <a:gd name="connsiteY1" fmla="*/ 224286 h 3700731"/>
                <a:gd name="connsiteX2" fmla="*/ 1820174 w 4692770"/>
                <a:gd name="connsiteY2" fmla="*/ 603849 h 3700731"/>
                <a:gd name="connsiteX3" fmla="*/ 2544793 w 4692770"/>
                <a:gd name="connsiteY3" fmla="*/ 1388852 h 3700731"/>
                <a:gd name="connsiteX4" fmla="*/ 3252159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20174 w 4692770"/>
                <a:gd name="connsiteY2" fmla="*/ 603849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121434 w 4692770"/>
                <a:gd name="connsiteY1" fmla="*/ 224286 h 3703606"/>
                <a:gd name="connsiteX2" fmla="*/ 1802921 w 4692770"/>
                <a:gd name="connsiteY2" fmla="*/ 439947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69676 w 4692770"/>
                <a:gd name="connsiteY1" fmla="*/ 112143 h 3703606"/>
                <a:gd name="connsiteX2" fmla="*/ 1802921 w 4692770"/>
                <a:gd name="connsiteY2" fmla="*/ 439947 h 3703606"/>
                <a:gd name="connsiteX3" fmla="*/ 2544793 w 4692770"/>
                <a:gd name="connsiteY3" fmla="*/ 1388852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69676 w 4692770"/>
                <a:gd name="connsiteY1" fmla="*/ 112143 h 3703606"/>
                <a:gd name="connsiteX2" fmla="*/ 1802921 w 4692770"/>
                <a:gd name="connsiteY2" fmla="*/ 439947 h 3703606"/>
                <a:gd name="connsiteX3" fmla="*/ 2631057 w 4692770"/>
                <a:gd name="connsiteY3" fmla="*/ 1259456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3606"/>
                <a:gd name="connsiteX1" fmla="*/ 1069676 w 4692770"/>
                <a:gd name="connsiteY1" fmla="*/ 112143 h 3703606"/>
                <a:gd name="connsiteX2" fmla="*/ 1854679 w 4692770"/>
                <a:gd name="connsiteY2" fmla="*/ 491706 h 3703606"/>
                <a:gd name="connsiteX3" fmla="*/ 2631057 w 4692770"/>
                <a:gd name="connsiteY3" fmla="*/ 1259456 h 3703606"/>
                <a:gd name="connsiteX4" fmla="*/ 3269412 w 4692770"/>
                <a:gd name="connsiteY4" fmla="*/ 2518913 h 3703606"/>
                <a:gd name="connsiteX5" fmla="*/ 3968151 w 4692770"/>
                <a:gd name="connsiteY5" fmla="*/ 3510950 h 3703606"/>
                <a:gd name="connsiteX6" fmla="*/ 4692770 w 4692770"/>
                <a:gd name="connsiteY6" fmla="*/ 3674852 h 3703606"/>
                <a:gd name="connsiteX0" fmla="*/ 0 w 4692770"/>
                <a:gd name="connsiteY0" fmla="*/ 0 h 3700731"/>
                <a:gd name="connsiteX1" fmla="*/ 1069676 w 4692770"/>
                <a:gd name="connsiteY1" fmla="*/ 112143 h 3700731"/>
                <a:gd name="connsiteX2" fmla="*/ 1854679 w 4692770"/>
                <a:gd name="connsiteY2" fmla="*/ 491706 h 3700731"/>
                <a:gd name="connsiteX3" fmla="*/ 2631057 w 4692770"/>
                <a:gd name="connsiteY3" fmla="*/ 1259456 h 3700731"/>
                <a:gd name="connsiteX4" fmla="*/ 3407434 w 4692770"/>
                <a:gd name="connsiteY4" fmla="*/ 2536166 h 3700731"/>
                <a:gd name="connsiteX5" fmla="*/ 3968151 w 4692770"/>
                <a:gd name="connsiteY5" fmla="*/ 3510950 h 3700731"/>
                <a:gd name="connsiteX6" fmla="*/ 4692770 w 4692770"/>
                <a:gd name="connsiteY6" fmla="*/ 3674852 h 3700731"/>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16392 w 4692770"/>
                <a:gd name="connsiteY5" fmla="*/ 3286663 h 3674852"/>
                <a:gd name="connsiteX6" fmla="*/ 4692770 w 4692770"/>
                <a:gd name="connsiteY6" fmla="*/ 3674852 h 3674852"/>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16392 w 4692770"/>
                <a:gd name="connsiteY5" fmla="*/ 3286663 h 3674852"/>
                <a:gd name="connsiteX6" fmla="*/ 4186681 w 4692770"/>
                <a:gd name="connsiteY6" fmla="*/ 3539699 h 3674852"/>
                <a:gd name="connsiteX7" fmla="*/ 4692770 w 4692770"/>
                <a:gd name="connsiteY7" fmla="*/ 3674852 h 3674852"/>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33645 w 4692770"/>
                <a:gd name="connsiteY5" fmla="*/ 3329795 h 3674852"/>
                <a:gd name="connsiteX6" fmla="*/ 4186681 w 4692770"/>
                <a:gd name="connsiteY6" fmla="*/ 3539699 h 3674852"/>
                <a:gd name="connsiteX7" fmla="*/ 4692770 w 4692770"/>
                <a:gd name="connsiteY7" fmla="*/ 3674852 h 3674852"/>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33645 w 4692770"/>
                <a:gd name="connsiteY5" fmla="*/ 3329795 h 3674852"/>
                <a:gd name="connsiteX6" fmla="*/ 4186681 w 4692770"/>
                <a:gd name="connsiteY6" fmla="*/ 3539699 h 3674852"/>
                <a:gd name="connsiteX7" fmla="*/ 4692770 w 4692770"/>
                <a:gd name="connsiteY7" fmla="*/ 3674852 h 3674852"/>
                <a:gd name="connsiteX0" fmla="*/ 0 w 4692770"/>
                <a:gd name="connsiteY0" fmla="*/ 0 h 3674852"/>
                <a:gd name="connsiteX1" fmla="*/ 1069676 w 4692770"/>
                <a:gd name="connsiteY1" fmla="*/ 112143 h 3674852"/>
                <a:gd name="connsiteX2" fmla="*/ 1854679 w 4692770"/>
                <a:gd name="connsiteY2" fmla="*/ 491706 h 3674852"/>
                <a:gd name="connsiteX3" fmla="*/ 2631057 w 4692770"/>
                <a:gd name="connsiteY3" fmla="*/ 1259456 h 3674852"/>
                <a:gd name="connsiteX4" fmla="*/ 3407434 w 4692770"/>
                <a:gd name="connsiteY4" fmla="*/ 2536166 h 3674852"/>
                <a:gd name="connsiteX5" fmla="*/ 3933645 w 4692770"/>
                <a:gd name="connsiteY5" fmla="*/ 3329795 h 3674852"/>
                <a:gd name="connsiteX6" fmla="*/ 4195308 w 4692770"/>
                <a:gd name="connsiteY6" fmla="*/ 3574205 h 3674852"/>
                <a:gd name="connsiteX7" fmla="*/ 4692770 w 4692770"/>
                <a:gd name="connsiteY7" fmla="*/ 3674852 h 3674852"/>
                <a:gd name="connsiteX0" fmla="*/ 0 w 4675518"/>
                <a:gd name="connsiteY0" fmla="*/ 0 h 3657599"/>
                <a:gd name="connsiteX1" fmla="*/ 1069676 w 4675518"/>
                <a:gd name="connsiteY1" fmla="*/ 112143 h 3657599"/>
                <a:gd name="connsiteX2" fmla="*/ 1854679 w 4675518"/>
                <a:gd name="connsiteY2" fmla="*/ 491706 h 3657599"/>
                <a:gd name="connsiteX3" fmla="*/ 2631057 w 4675518"/>
                <a:gd name="connsiteY3" fmla="*/ 1259456 h 3657599"/>
                <a:gd name="connsiteX4" fmla="*/ 3407434 w 4675518"/>
                <a:gd name="connsiteY4" fmla="*/ 2536166 h 3657599"/>
                <a:gd name="connsiteX5" fmla="*/ 3933645 w 4675518"/>
                <a:gd name="connsiteY5" fmla="*/ 3329795 h 3657599"/>
                <a:gd name="connsiteX6" fmla="*/ 4195308 w 4675518"/>
                <a:gd name="connsiteY6" fmla="*/ 3574205 h 3657599"/>
                <a:gd name="connsiteX7" fmla="*/ 4675518 w 4675518"/>
                <a:gd name="connsiteY7" fmla="*/ 3657599 h 3657599"/>
                <a:gd name="connsiteX0" fmla="*/ 0 w 4675518"/>
                <a:gd name="connsiteY0" fmla="*/ 0 h 3657599"/>
                <a:gd name="connsiteX1" fmla="*/ 1069676 w 4675518"/>
                <a:gd name="connsiteY1" fmla="*/ 112143 h 3657599"/>
                <a:gd name="connsiteX2" fmla="*/ 1854679 w 4675518"/>
                <a:gd name="connsiteY2" fmla="*/ 491706 h 3657599"/>
                <a:gd name="connsiteX3" fmla="*/ 2631057 w 4675518"/>
                <a:gd name="connsiteY3" fmla="*/ 1259456 h 3657599"/>
                <a:gd name="connsiteX4" fmla="*/ 3407434 w 4675518"/>
                <a:gd name="connsiteY4" fmla="*/ 2536166 h 3657599"/>
                <a:gd name="connsiteX5" fmla="*/ 3933645 w 4675518"/>
                <a:gd name="connsiteY5" fmla="*/ 3329795 h 3657599"/>
                <a:gd name="connsiteX6" fmla="*/ 4195308 w 4675518"/>
                <a:gd name="connsiteY6" fmla="*/ 3574205 h 3657599"/>
                <a:gd name="connsiteX7" fmla="*/ 4675518 w 4675518"/>
                <a:gd name="connsiteY7" fmla="*/ 3657599 h 3657599"/>
                <a:gd name="connsiteX0" fmla="*/ 0 w 4675518"/>
                <a:gd name="connsiteY0" fmla="*/ 0 h 3657599"/>
                <a:gd name="connsiteX1" fmla="*/ 386515 w 4675518"/>
                <a:gd name="connsiteY1" fmla="*/ 32884 h 3657599"/>
                <a:gd name="connsiteX2" fmla="*/ 1069676 w 4675518"/>
                <a:gd name="connsiteY2" fmla="*/ 112143 h 3657599"/>
                <a:gd name="connsiteX3" fmla="*/ 1854679 w 4675518"/>
                <a:gd name="connsiteY3" fmla="*/ 491706 h 3657599"/>
                <a:gd name="connsiteX4" fmla="*/ 2631057 w 4675518"/>
                <a:gd name="connsiteY4" fmla="*/ 1259456 h 3657599"/>
                <a:gd name="connsiteX5" fmla="*/ 3407434 w 4675518"/>
                <a:gd name="connsiteY5" fmla="*/ 2536166 h 3657599"/>
                <a:gd name="connsiteX6" fmla="*/ 3933645 w 4675518"/>
                <a:gd name="connsiteY6" fmla="*/ 3329795 h 3657599"/>
                <a:gd name="connsiteX7" fmla="*/ 4195308 w 4675518"/>
                <a:gd name="connsiteY7" fmla="*/ 3574205 h 3657599"/>
                <a:gd name="connsiteX8" fmla="*/ 4675518 w 4675518"/>
                <a:gd name="connsiteY8" fmla="*/ 3657599 h 3657599"/>
                <a:gd name="connsiteX0" fmla="*/ 0 w 4675518"/>
                <a:gd name="connsiteY0" fmla="*/ 51195 h 3708794"/>
                <a:gd name="connsiteX1" fmla="*/ 370283 w 4675518"/>
                <a:gd name="connsiteY1" fmla="*/ 18691 h 3708794"/>
                <a:gd name="connsiteX2" fmla="*/ 1069676 w 4675518"/>
                <a:gd name="connsiteY2" fmla="*/ 163338 h 3708794"/>
                <a:gd name="connsiteX3" fmla="*/ 1854679 w 4675518"/>
                <a:gd name="connsiteY3" fmla="*/ 542901 h 3708794"/>
                <a:gd name="connsiteX4" fmla="*/ 2631057 w 4675518"/>
                <a:gd name="connsiteY4" fmla="*/ 1310651 h 3708794"/>
                <a:gd name="connsiteX5" fmla="*/ 3407434 w 4675518"/>
                <a:gd name="connsiteY5" fmla="*/ 2587361 h 3708794"/>
                <a:gd name="connsiteX6" fmla="*/ 3933645 w 4675518"/>
                <a:gd name="connsiteY6" fmla="*/ 3380990 h 3708794"/>
                <a:gd name="connsiteX7" fmla="*/ 4195308 w 4675518"/>
                <a:gd name="connsiteY7" fmla="*/ 3625400 h 3708794"/>
                <a:gd name="connsiteX8" fmla="*/ 4675518 w 4675518"/>
                <a:gd name="connsiteY8" fmla="*/ 3708794 h 3708794"/>
                <a:gd name="connsiteX0" fmla="*/ 0 w 4675518"/>
                <a:gd name="connsiteY0" fmla="*/ 51195 h 3708794"/>
                <a:gd name="connsiteX1" fmla="*/ 375693 w 4675518"/>
                <a:gd name="connsiteY1" fmla="*/ 18691 h 3708794"/>
                <a:gd name="connsiteX2" fmla="*/ 1069676 w 4675518"/>
                <a:gd name="connsiteY2" fmla="*/ 163338 h 3708794"/>
                <a:gd name="connsiteX3" fmla="*/ 1854679 w 4675518"/>
                <a:gd name="connsiteY3" fmla="*/ 542901 h 3708794"/>
                <a:gd name="connsiteX4" fmla="*/ 2631057 w 4675518"/>
                <a:gd name="connsiteY4" fmla="*/ 1310651 h 3708794"/>
                <a:gd name="connsiteX5" fmla="*/ 3407434 w 4675518"/>
                <a:gd name="connsiteY5" fmla="*/ 2587361 h 3708794"/>
                <a:gd name="connsiteX6" fmla="*/ 3933645 w 4675518"/>
                <a:gd name="connsiteY6" fmla="*/ 3380990 h 3708794"/>
                <a:gd name="connsiteX7" fmla="*/ 4195308 w 4675518"/>
                <a:gd name="connsiteY7" fmla="*/ 3625400 h 3708794"/>
                <a:gd name="connsiteX8" fmla="*/ 4675518 w 4675518"/>
                <a:gd name="connsiteY8" fmla="*/ 3708794 h 3708794"/>
                <a:gd name="connsiteX0" fmla="*/ 0 w 4675518"/>
                <a:gd name="connsiteY0" fmla="*/ 0 h 3657599"/>
                <a:gd name="connsiteX1" fmla="*/ 364872 w 4675518"/>
                <a:gd name="connsiteY1" fmla="*/ 281774 h 3657599"/>
                <a:gd name="connsiteX2" fmla="*/ 1069676 w 4675518"/>
                <a:gd name="connsiteY2" fmla="*/ 112143 h 3657599"/>
                <a:gd name="connsiteX3" fmla="*/ 1854679 w 4675518"/>
                <a:gd name="connsiteY3" fmla="*/ 491706 h 3657599"/>
                <a:gd name="connsiteX4" fmla="*/ 2631057 w 4675518"/>
                <a:gd name="connsiteY4" fmla="*/ 1259456 h 3657599"/>
                <a:gd name="connsiteX5" fmla="*/ 3407434 w 4675518"/>
                <a:gd name="connsiteY5" fmla="*/ 2536166 h 3657599"/>
                <a:gd name="connsiteX6" fmla="*/ 3933645 w 4675518"/>
                <a:gd name="connsiteY6" fmla="*/ 3329795 h 3657599"/>
                <a:gd name="connsiteX7" fmla="*/ 4195308 w 4675518"/>
                <a:gd name="connsiteY7" fmla="*/ 3574205 h 3657599"/>
                <a:gd name="connsiteX8" fmla="*/ 4675518 w 4675518"/>
                <a:gd name="connsiteY8" fmla="*/ 3657599 h 3657599"/>
                <a:gd name="connsiteX0" fmla="*/ 0 w 4675518"/>
                <a:gd name="connsiteY0" fmla="*/ 12860 h 3670459"/>
                <a:gd name="connsiteX1" fmla="*/ 397336 w 4675518"/>
                <a:gd name="connsiteY1" fmla="*/ 18691 h 3670459"/>
                <a:gd name="connsiteX2" fmla="*/ 1069676 w 4675518"/>
                <a:gd name="connsiteY2" fmla="*/ 125003 h 3670459"/>
                <a:gd name="connsiteX3" fmla="*/ 1854679 w 4675518"/>
                <a:gd name="connsiteY3" fmla="*/ 504566 h 3670459"/>
                <a:gd name="connsiteX4" fmla="*/ 2631057 w 4675518"/>
                <a:gd name="connsiteY4" fmla="*/ 1272316 h 3670459"/>
                <a:gd name="connsiteX5" fmla="*/ 3407434 w 4675518"/>
                <a:gd name="connsiteY5" fmla="*/ 2549026 h 3670459"/>
                <a:gd name="connsiteX6" fmla="*/ 3933645 w 4675518"/>
                <a:gd name="connsiteY6" fmla="*/ 3342655 h 3670459"/>
                <a:gd name="connsiteX7" fmla="*/ 4195308 w 4675518"/>
                <a:gd name="connsiteY7" fmla="*/ 3587065 h 3670459"/>
                <a:gd name="connsiteX8" fmla="*/ 4675518 w 4675518"/>
                <a:gd name="connsiteY8" fmla="*/ 3670459 h 367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518" h="3670459">
                  <a:moveTo>
                    <a:pt x="0" y="12860"/>
                  </a:moveTo>
                  <a:cubicBezTo>
                    <a:pt x="61714" y="21948"/>
                    <a:pt x="219057" y="0"/>
                    <a:pt x="397336" y="18691"/>
                  </a:cubicBezTo>
                  <a:cubicBezTo>
                    <a:pt x="575615" y="37382"/>
                    <a:pt x="822277" y="52140"/>
                    <a:pt x="1069676" y="125003"/>
                  </a:cubicBezTo>
                  <a:cubicBezTo>
                    <a:pt x="1364411" y="251524"/>
                    <a:pt x="1594449" y="313347"/>
                    <a:pt x="1854679" y="504566"/>
                  </a:cubicBezTo>
                  <a:cubicBezTo>
                    <a:pt x="2114909" y="695785"/>
                    <a:pt x="2372264" y="931573"/>
                    <a:pt x="2631057" y="1272316"/>
                  </a:cubicBezTo>
                  <a:cubicBezTo>
                    <a:pt x="2889850" y="1613059"/>
                    <a:pt x="3187311" y="2203970"/>
                    <a:pt x="3407434" y="2549026"/>
                  </a:cubicBezTo>
                  <a:cubicBezTo>
                    <a:pt x="3610303" y="2902709"/>
                    <a:pt x="3736675" y="3118368"/>
                    <a:pt x="3933645" y="3342655"/>
                  </a:cubicBezTo>
                  <a:cubicBezTo>
                    <a:pt x="4075021" y="3504159"/>
                    <a:pt x="4071662" y="3532431"/>
                    <a:pt x="4195308" y="3587065"/>
                  </a:cubicBezTo>
                  <a:cubicBezTo>
                    <a:pt x="4318954" y="3641699"/>
                    <a:pt x="4602672" y="3642183"/>
                    <a:pt x="4675518" y="3670459"/>
                  </a:cubicBezTo>
                </a:path>
              </a:pathLst>
            </a:custGeom>
            <a:ln w="19050">
              <a:solidFill>
                <a:srgbClr val="007C9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a:solidFill>
                  <a:srgbClr val="001965"/>
                </a:solidFill>
              </a:endParaRPr>
            </a:p>
          </p:txBody>
        </p:sp>
        <p:sp>
          <p:nvSpPr>
            <p:cNvPr id="35" name="Rectangle 34"/>
            <p:cNvSpPr/>
            <p:nvPr/>
          </p:nvSpPr>
          <p:spPr>
            <a:xfrm>
              <a:off x="4367321" y="2836059"/>
              <a:ext cx="94573"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36" name="Rectangle 35"/>
            <p:cNvSpPr/>
            <p:nvPr/>
          </p:nvSpPr>
          <p:spPr>
            <a:xfrm>
              <a:off x="3657708" y="2241858"/>
              <a:ext cx="94573"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37" name="Rectangle 36"/>
            <p:cNvSpPr/>
            <p:nvPr/>
          </p:nvSpPr>
          <p:spPr>
            <a:xfrm>
              <a:off x="2932221" y="1950433"/>
              <a:ext cx="94573"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38" name="Rectangle 37"/>
            <p:cNvSpPr/>
            <p:nvPr/>
          </p:nvSpPr>
          <p:spPr>
            <a:xfrm>
              <a:off x="2227371" y="1824276"/>
              <a:ext cx="94573"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cxnSp>
          <p:nvCxnSpPr>
            <p:cNvPr id="40015" name="Straight Connector 6"/>
            <p:cNvCxnSpPr>
              <a:cxnSpLocks noChangeShapeType="1"/>
            </p:cNvCxnSpPr>
            <p:nvPr/>
          </p:nvCxnSpPr>
          <p:spPr bwMode="auto">
            <a:xfrm flipH="1">
              <a:off x="1173947" y="1780974"/>
              <a:ext cx="10" cy="225000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16" name="Straight Connector 10"/>
            <p:cNvCxnSpPr>
              <a:cxnSpLocks noChangeShapeType="1"/>
            </p:cNvCxnSpPr>
            <p:nvPr/>
          </p:nvCxnSpPr>
          <p:spPr bwMode="auto">
            <a:xfrm flipH="1">
              <a:off x="1177534" y="3968483"/>
              <a:ext cx="4684555" cy="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17" name="Straight Connector 13"/>
            <p:cNvCxnSpPr>
              <a:cxnSpLocks noChangeShapeType="1"/>
            </p:cNvCxnSpPr>
            <p:nvPr/>
          </p:nvCxnSpPr>
          <p:spPr bwMode="auto">
            <a:xfrm flipH="1">
              <a:off x="1526382" y="3966857"/>
              <a:ext cx="0" cy="7200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18" name="Straight Connector 14"/>
            <p:cNvCxnSpPr>
              <a:cxnSpLocks noChangeShapeType="1"/>
            </p:cNvCxnSpPr>
            <p:nvPr/>
          </p:nvCxnSpPr>
          <p:spPr bwMode="auto">
            <a:xfrm flipH="1">
              <a:off x="2252837" y="3966857"/>
              <a:ext cx="0" cy="7200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19" name="Straight Connector 15"/>
            <p:cNvCxnSpPr>
              <a:cxnSpLocks noChangeShapeType="1"/>
            </p:cNvCxnSpPr>
            <p:nvPr/>
          </p:nvCxnSpPr>
          <p:spPr bwMode="auto">
            <a:xfrm flipH="1">
              <a:off x="2979293" y="3966857"/>
              <a:ext cx="0" cy="7200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0" name="Straight Connector 16"/>
            <p:cNvCxnSpPr>
              <a:cxnSpLocks noChangeShapeType="1"/>
            </p:cNvCxnSpPr>
            <p:nvPr/>
          </p:nvCxnSpPr>
          <p:spPr bwMode="auto">
            <a:xfrm flipH="1">
              <a:off x="3695117" y="3966857"/>
              <a:ext cx="0" cy="7200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1" name="Straight Connector 17"/>
            <p:cNvCxnSpPr>
              <a:cxnSpLocks noChangeShapeType="1"/>
            </p:cNvCxnSpPr>
            <p:nvPr/>
          </p:nvCxnSpPr>
          <p:spPr bwMode="auto">
            <a:xfrm flipH="1">
              <a:off x="4400311" y="3966857"/>
              <a:ext cx="0" cy="7200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2" name="Straight Connector 18"/>
            <p:cNvCxnSpPr>
              <a:cxnSpLocks noChangeShapeType="1"/>
            </p:cNvCxnSpPr>
            <p:nvPr/>
          </p:nvCxnSpPr>
          <p:spPr bwMode="auto">
            <a:xfrm flipH="1">
              <a:off x="5105505" y="3966857"/>
              <a:ext cx="0" cy="7200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3" name="Straight Connector 19"/>
            <p:cNvCxnSpPr>
              <a:cxnSpLocks noChangeShapeType="1"/>
            </p:cNvCxnSpPr>
            <p:nvPr/>
          </p:nvCxnSpPr>
          <p:spPr bwMode="auto">
            <a:xfrm flipH="1">
              <a:off x="5842591" y="3966857"/>
              <a:ext cx="0" cy="7200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4" name="Straight Connector 20"/>
            <p:cNvCxnSpPr>
              <a:cxnSpLocks noChangeShapeType="1"/>
            </p:cNvCxnSpPr>
            <p:nvPr/>
          </p:nvCxnSpPr>
          <p:spPr bwMode="auto">
            <a:xfrm flipV="1">
              <a:off x="1101928" y="3968485"/>
              <a:ext cx="72000" cy="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5" name="Straight Connector 22"/>
            <p:cNvCxnSpPr>
              <a:cxnSpLocks noChangeShapeType="1"/>
            </p:cNvCxnSpPr>
            <p:nvPr/>
          </p:nvCxnSpPr>
          <p:spPr bwMode="auto">
            <a:xfrm flipV="1">
              <a:off x="1101928" y="3533508"/>
              <a:ext cx="72000" cy="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6" name="Straight Connector 23"/>
            <p:cNvCxnSpPr>
              <a:cxnSpLocks noChangeShapeType="1"/>
            </p:cNvCxnSpPr>
            <p:nvPr/>
          </p:nvCxnSpPr>
          <p:spPr bwMode="auto">
            <a:xfrm flipV="1">
              <a:off x="1101928" y="3092197"/>
              <a:ext cx="72000" cy="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7" name="Straight Connector 24"/>
            <p:cNvCxnSpPr>
              <a:cxnSpLocks noChangeShapeType="1"/>
            </p:cNvCxnSpPr>
            <p:nvPr/>
          </p:nvCxnSpPr>
          <p:spPr bwMode="auto">
            <a:xfrm flipV="1">
              <a:off x="1101928" y="2650885"/>
              <a:ext cx="72000" cy="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8" name="Straight Connector 25"/>
            <p:cNvCxnSpPr>
              <a:cxnSpLocks noChangeShapeType="1"/>
            </p:cNvCxnSpPr>
            <p:nvPr/>
          </p:nvCxnSpPr>
          <p:spPr bwMode="auto">
            <a:xfrm flipV="1">
              <a:off x="1101928" y="2215908"/>
              <a:ext cx="72000" cy="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40029" name="Straight Connector 26"/>
            <p:cNvCxnSpPr>
              <a:cxnSpLocks noChangeShapeType="1"/>
            </p:cNvCxnSpPr>
            <p:nvPr/>
          </p:nvCxnSpPr>
          <p:spPr bwMode="auto">
            <a:xfrm flipV="1">
              <a:off x="1101928" y="1780931"/>
              <a:ext cx="72000" cy="0"/>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sp>
          <p:nvSpPr>
            <p:cNvPr id="40009" name="TextBox 43"/>
            <p:cNvSpPr txBox="1">
              <a:spLocks noChangeArrowheads="1"/>
            </p:cNvSpPr>
            <p:nvPr/>
          </p:nvSpPr>
          <p:spPr bwMode="auto">
            <a:xfrm rot="10800000" flipV="1">
              <a:off x="1332259" y="3018376"/>
              <a:ext cx="2025651" cy="230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GB" sz="1400" dirty="0">
                  <a:solidFill>
                    <a:srgbClr val="001965"/>
                  </a:solidFill>
                  <a:ea typeface="Verdana" panose="020B0604030504040204" pitchFamily="34" charset="0"/>
                  <a:cs typeface="Verdana" panose="020B0604030504040204" pitchFamily="34" charset="0"/>
                </a:rPr>
                <a:t>BMI range (kg/m</a:t>
              </a:r>
              <a:r>
                <a:rPr lang="en-GB" sz="1400" baseline="30000" dirty="0">
                  <a:solidFill>
                    <a:srgbClr val="001965"/>
                  </a:solidFill>
                  <a:ea typeface="Verdana" panose="020B0604030504040204" pitchFamily="34" charset="0"/>
                  <a:cs typeface="Verdana" panose="020B0604030504040204" pitchFamily="34" charset="0"/>
                </a:rPr>
                <a:t>2</a:t>
              </a:r>
              <a:r>
                <a:rPr lang="en-GB" sz="1400" dirty="0">
                  <a:solidFill>
                    <a:srgbClr val="001965"/>
                  </a:solidFill>
                  <a:ea typeface="Verdana" panose="020B0604030504040204" pitchFamily="34" charset="0"/>
                  <a:cs typeface="Verdana" panose="020B0604030504040204" pitchFamily="34" charset="0"/>
                </a:rPr>
                <a:t>)</a:t>
              </a:r>
            </a:p>
          </p:txBody>
        </p:sp>
        <p:sp>
          <p:nvSpPr>
            <p:cNvPr id="40010" name="TextBox 44"/>
            <p:cNvSpPr txBox="1">
              <a:spLocks noChangeArrowheads="1"/>
            </p:cNvSpPr>
            <p:nvPr/>
          </p:nvSpPr>
          <p:spPr bwMode="auto">
            <a:xfrm rot="10800000" flipV="1">
              <a:off x="1739806" y="3161566"/>
              <a:ext cx="766161" cy="230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GB" sz="1400" dirty="0">
                  <a:solidFill>
                    <a:srgbClr val="001965"/>
                  </a:solidFill>
                  <a:ea typeface="Verdana" panose="020B0604030504040204" pitchFamily="34" charset="0"/>
                  <a:cs typeface="Verdana" panose="020B0604030504040204" pitchFamily="34" charset="0"/>
                </a:rPr>
                <a:t>22.5–25</a:t>
              </a:r>
            </a:p>
          </p:txBody>
        </p:sp>
        <p:sp>
          <p:nvSpPr>
            <p:cNvPr id="40011" name="TextBox 45"/>
            <p:cNvSpPr txBox="1">
              <a:spLocks noChangeArrowheads="1"/>
            </p:cNvSpPr>
            <p:nvPr/>
          </p:nvSpPr>
          <p:spPr bwMode="auto">
            <a:xfrm rot="10800000" flipV="1">
              <a:off x="1739806" y="3283939"/>
              <a:ext cx="618772" cy="230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GB" sz="1400" dirty="0">
                  <a:solidFill>
                    <a:srgbClr val="001965"/>
                  </a:solidFill>
                  <a:ea typeface="Verdana" panose="020B0604030504040204" pitchFamily="34" charset="0"/>
                  <a:cs typeface="Verdana" panose="020B0604030504040204" pitchFamily="34" charset="0"/>
                </a:rPr>
                <a:t>25–30</a:t>
              </a:r>
            </a:p>
          </p:txBody>
        </p:sp>
        <p:sp>
          <p:nvSpPr>
            <p:cNvPr id="40012" name="TextBox 46"/>
            <p:cNvSpPr txBox="1">
              <a:spLocks noChangeArrowheads="1"/>
            </p:cNvSpPr>
            <p:nvPr/>
          </p:nvSpPr>
          <p:spPr bwMode="auto">
            <a:xfrm rot="10800000" flipV="1">
              <a:off x="1739806" y="3406311"/>
              <a:ext cx="618772" cy="230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GB" sz="1400" dirty="0">
                  <a:solidFill>
                    <a:srgbClr val="001965"/>
                  </a:solidFill>
                  <a:ea typeface="Verdana" panose="020B0604030504040204" pitchFamily="34" charset="0"/>
                  <a:cs typeface="Verdana" panose="020B0604030504040204" pitchFamily="34" charset="0"/>
                </a:rPr>
                <a:t>30–35</a:t>
              </a:r>
            </a:p>
          </p:txBody>
        </p:sp>
        <p:sp>
          <p:nvSpPr>
            <p:cNvPr id="40013" name="TextBox 47"/>
            <p:cNvSpPr txBox="1">
              <a:spLocks noChangeArrowheads="1"/>
            </p:cNvSpPr>
            <p:nvPr/>
          </p:nvSpPr>
          <p:spPr bwMode="auto">
            <a:xfrm rot="10800000" flipV="1">
              <a:off x="1739806" y="3528684"/>
              <a:ext cx="618772" cy="230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GB" sz="1400" dirty="0">
                  <a:solidFill>
                    <a:srgbClr val="001965"/>
                  </a:solidFill>
                  <a:ea typeface="Verdana" panose="020B0604030504040204" pitchFamily="34" charset="0"/>
                  <a:cs typeface="Verdana" panose="020B0604030504040204" pitchFamily="34" charset="0"/>
                </a:rPr>
                <a:t>35–40</a:t>
              </a:r>
            </a:p>
          </p:txBody>
        </p:sp>
        <p:sp>
          <p:nvSpPr>
            <p:cNvPr id="40014" name="TextBox 48"/>
            <p:cNvSpPr txBox="1">
              <a:spLocks noChangeArrowheads="1"/>
            </p:cNvSpPr>
            <p:nvPr/>
          </p:nvSpPr>
          <p:spPr bwMode="auto">
            <a:xfrm rot="10800000" flipV="1">
              <a:off x="1739806" y="3651057"/>
              <a:ext cx="618772" cy="230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cs typeface="Arial" pitchFamily="34" charset="0"/>
                </a:defRPr>
              </a:lvl1pPr>
              <a:lvl2pPr marL="742950" indent="-285750">
                <a:defRPr>
                  <a:solidFill>
                    <a:schemeClr val="tx1"/>
                  </a:solidFill>
                  <a:latin typeface="Verdana" pitchFamily="34" charset="0"/>
                  <a:cs typeface="Arial" pitchFamily="34" charset="0"/>
                </a:defRPr>
              </a:lvl2pPr>
              <a:lvl3pPr marL="1143000" indent="-228600">
                <a:defRPr>
                  <a:solidFill>
                    <a:schemeClr val="tx1"/>
                  </a:solidFill>
                  <a:latin typeface="Verdana" pitchFamily="34" charset="0"/>
                  <a:cs typeface="Arial" pitchFamily="34" charset="0"/>
                </a:defRPr>
              </a:lvl3pPr>
              <a:lvl4pPr marL="1600200" indent="-228600">
                <a:defRPr>
                  <a:solidFill>
                    <a:schemeClr val="tx1"/>
                  </a:solidFill>
                  <a:latin typeface="Verdana" pitchFamily="34" charset="0"/>
                  <a:cs typeface="Arial" pitchFamily="34" charset="0"/>
                </a:defRPr>
              </a:lvl4pPr>
              <a:lvl5pPr marL="2057400" indent="-22860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defRPr/>
              </a:pPr>
              <a:r>
                <a:rPr lang="en-GB" sz="1400" dirty="0">
                  <a:solidFill>
                    <a:srgbClr val="001965"/>
                  </a:solidFill>
                  <a:ea typeface="Verdana" panose="020B0604030504040204" pitchFamily="34" charset="0"/>
                  <a:cs typeface="Verdana" panose="020B0604030504040204" pitchFamily="34" charset="0"/>
                </a:rPr>
                <a:t>40–50</a:t>
              </a:r>
            </a:p>
          </p:txBody>
        </p:sp>
        <p:sp>
          <p:nvSpPr>
            <p:cNvPr id="82" name="Freeform 81"/>
            <p:cNvSpPr/>
            <p:nvPr/>
          </p:nvSpPr>
          <p:spPr>
            <a:xfrm>
              <a:off x="1173957" y="1795261"/>
              <a:ext cx="4667250" cy="2183785"/>
            </a:xfrm>
            <a:custGeom>
              <a:avLst/>
              <a:gdLst>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631721"/>
                <a:gd name="connsiteX1" fmla="*/ 370936 w 4666891"/>
                <a:gd name="connsiteY1" fmla="*/ 34505 h 3631721"/>
                <a:gd name="connsiteX2" fmla="*/ 1095555 w 4666891"/>
                <a:gd name="connsiteY2" fmla="*/ 301924 h 3631721"/>
                <a:gd name="connsiteX3" fmla="*/ 1811547 w 4666891"/>
                <a:gd name="connsiteY3" fmla="*/ 879894 h 3631721"/>
                <a:gd name="connsiteX4" fmla="*/ 2518913 w 4666891"/>
                <a:gd name="connsiteY4" fmla="*/ 1863305 h 3631721"/>
                <a:gd name="connsiteX5" fmla="*/ 3243532 w 4666891"/>
                <a:gd name="connsiteY5" fmla="*/ 2984739 h 3631721"/>
                <a:gd name="connsiteX6" fmla="*/ 3959525 w 4666891"/>
                <a:gd name="connsiteY6" fmla="*/ 3614468 h 3631721"/>
                <a:gd name="connsiteX7" fmla="*/ 4666891 w 4666891"/>
                <a:gd name="connsiteY7" fmla="*/ 3631721 h 3631721"/>
                <a:gd name="connsiteX8" fmla="*/ 4658264 w 4666891"/>
                <a:gd name="connsiteY8" fmla="*/ 3631721 h 3631721"/>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18913 w 4666891"/>
                <a:gd name="connsiteY4" fmla="*/ 1863305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01660 w 4666891"/>
                <a:gd name="connsiteY4" fmla="*/ 1802920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2298"/>
                <a:gd name="connsiteX1" fmla="*/ 370936 w 4666891"/>
                <a:gd name="connsiteY1" fmla="*/ 34505 h 3722298"/>
                <a:gd name="connsiteX2" fmla="*/ 1095555 w 4666891"/>
                <a:gd name="connsiteY2" fmla="*/ 301924 h 3722298"/>
                <a:gd name="connsiteX3" fmla="*/ 1811547 w 4666891"/>
                <a:gd name="connsiteY3" fmla="*/ 879894 h 3722298"/>
                <a:gd name="connsiteX4" fmla="*/ 2501660 w 4666891"/>
                <a:gd name="connsiteY4" fmla="*/ 1802920 h 3722298"/>
                <a:gd name="connsiteX5" fmla="*/ 3243532 w 4666891"/>
                <a:gd name="connsiteY5" fmla="*/ 2984739 h 3722298"/>
                <a:gd name="connsiteX6" fmla="*/ 3959525 w 4666891"/>
                <a:gd name="connsiteY6" fmla="*/ 3614468 h 3722298"/>
                <a:gd name="connsiteX7" fmla="*/ 4666891 w 4666891"/>
                <a:gd name="connsiteY7" fmla="*/ 3631721 h 3722298"/>
                <a:gd name="connsiteX8" fmla="*/ 4658264 w 4666891"/>
                <a:gd name="connsiteY8" fmla="*/ 3631721 h 3722298"/>
                <a:gd name="connsiteX0" fmla="*/ 0 w 4666891"/>
                <a:gd name="connsiteY0" fmla="*/ 0 h 3723736"/>
                <a:gd name="connsiteX1" fmla="*/ 370936 w 4666891"/>
                <a:gd name="connsiteY1" fmla="*/ 34505 h 3723736"/>
                <a:gd name="connsiteX2" fmla="*/ 1095555 w 4666891"/>
                <a:gd name="connsiteY2" fmla="*/ 301924 h 3723736"/>
                <a:gd name="connsiteX3" fmla="*/ 1811547 w 4666891"/>
                <a:gd name="connsiteY3" fmla="*/ 879894 h 3723736"/>
                <a:gd name="connsiteX4" fmla="*/ 2501660 w 4666891"/>
                <a:gd name="connsiteY4" fmla="*/ 1802920 h 3723736"/>
                <a:gd name="connsiteX5" fmla="*/ 3252158 w 4666891"/>
                <a:gd name="connsiteY5" fmla="*/ 2976113 h 3723736"/>
                <a:gd name="connsiteX6" fmla="*/ 3959525 w 4666891"/>
                <a:gd name="connsiteY6" fmla="*/ 3614468 h 3723736"/>
                <a:gd name="connsiteX7" fmla="*/ 4666891 w 4666891"/>
                <a:gd name="connsiteY7" fmla="*/ 3631721 h 3723736"/>
                <a:gd name="connsiteX8" fmla="*/ 4658264 w 4666891"/>
                <a:gd name="connsiteY8" fmla="*/ 3631721 h 3723736"/>
                <a:gd name="connsiteX0" fmla="*/ 0 w 4666891"/>
                <a:gd name="connsiteY0" fmla="*/ 0 h 3715109"/>
                <a:gd name="connsiteX1" fmla="*/ 370936 w 4666891"/>
                <a:gd name="connsiteY1" fmla="*/ 34505 h 3715109"/>
                <a:gd name="connsiteX2" fmla="*/ 1095555 w 4666891"/>
                <a:gd name="connsiteY2" fmla="*/ 301924 h 3715109"/>
                <a:gd name="connsiteX3" fmla="*/ 1811547 w 4666891"/>
                <a:gd name="connsiteY3" fmla="*/ 879894 h 3715109"/>
                <a:gd name="connsiteX4" fmla="*/ 2501660 w 4666891"/>
                <a:gd name="connsiteY4" fmla="*/ 1802920 h 3715109"/>
                <a:gd name="connsiteX5" fmla="*/ 3252158 w 4666891"/>
                <a:gd name="connsiteY5" fmla="*/ 2976113 h 3715109"/>
                <a:gd name="connsiteX6" fmla="*/ 3968151 w 4666891"/>
                <a:gd name="connsiteY6" fmla="*/ 3605841 h 3715109"/>
                <a:gd name="connsiteX7" fmla="*/ 4666891 w 4666891"/>
                <a:gd name="connsiteY7" fmla="*/ 3631721 h 3715109"/>
                <a:gd name="connsiteX8" fmla="*/ 4658264 w 4666891"/>
                <a:gd name="connsiteY8" fmla="*/ 3631721 h 3715109"/>
                <a:gd name="connsiteX0" fmla="*/ 0 w 4666891"/>
                <a:gd name="connsiteY0" fmla="*/ 0 h 3715109"/>
                <a:gd name="connsiteX1" fmla="*/ 370936 w 4666891"/>
                <a:gd name="connsiteY1" fmla="*/ 34505 h 3715109"/>
                <a:gd name="connsiteX2" fmla="*/ 1095555 w 4666891"/>
                <a:gd name="connsiteY2" fmla="*/ 301924 h 3715109"/>
                <a:gd name="connsiteX3" fmla="*/ 1811547 w 4666891"/>
                <a:gd name="connsiteY3" fmla="*/ 879894 h 3715109"/>
                <a:gd name="connsiteX4" fmla="*/ 2501660 w 4666891"/>
                <a:gd name="connsiteY4" fmla="*/ 1802920 h 3715109"/>
                <a:gd name="connsiteX5" fmla="*/ 3252158 w 4666891"/>
                <a:gd name="connsiteY5" fmla="*/ 2976113 h 3715109"/>
                <a:gd name="connsiteX6" fmla="*/ 3968151 w 4666891"/>
                <a:gd name="connsiteY6" fmla="*/ 3605841 h 3715109"/>
                <a:gd name="connsiteX7" fmla="*/ 4666891 w 4666891"/>
                <a:gd name="connsiteY7" fmla="*/ 3631721 h 3715109"/>
                <a:gd name="connsiteX8" fmla="*/ 4658264 w 4666891"/>
                <a:gd name="connsiteY8" fmla="*/ 3631721 h 3715109"/>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52158 w 4666891"/>
                <a:gd name="connsiteY5" fmla="*/ 2976113 h 3663350"/>
                <a:gd name="connsiteX6" fmla="*/ 3968151 w 4666891"/>
                <a:gd name="connsiteY6" fmla="*/ 3605841 h 3663350"/>
                <a:gd name="connsiteX7" fmla="*/ 4666891 w 4666891"/>
                <a:gd name="connsiteY7" fmla="*/ 3631721 h 3663350"/>
                <a:gd name="connsiteX8" fmla="*/ 4658264 w 4666891"/>
                <a:gd name="connsiteY8" fmla="*/ 3631721 h 3663350"/>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34905 w 4666891"/>
                <a:gd name="connsiteY5" fmla="*/ 2950234 h 3663350"/>
                <a:gd name="connsiteX6" fmla="*/ 3968151 w 4666891"/>
                <a:gd name="connsiteY6" fmla="*/ 3605841 h 3663350"/>
                <a:gd name="connsiteX7" fmla="*/ 4666891 w 4666891"/>
                <a:gd name="connsiteY7" fmla="*/ 3631721 h 3663350"/>
                <a:gd name="connsiteX8" fmla="*/ 4658264 w 4666891"/>
                <a:gd name="connsiteY8" fmla="*/ 3631721 h 3663350"/>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34905 w 4666891"/>
                <a:gd name="connsiteY5" fmla="*/ 2950234 h 3663350"/>
                <a:gd name="connsiteX6" fmla="*/ 3968151 w 4666891"/>
                <a:gd name="connsiteY6" fmla="*/ 3605841 h 3663350"/>
                <a:gd name="connsiteX7" fmla="*/ 4666891 w 4666891"/>
                <a:gd name="connsiteY7" fmla="*/ 3631721 h 3663350"/>
                <a:gd name="connsiteX8" fmla="*/ 4658264 w 4666891"/>
                <a:gd name="connsiteY8" fmla="*/ 3631721 h 3663350"/>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34905 w 4666891"/>
                <a:gd name="connsiteY5" fmla="*/ 2950234 h 3663350"/>
                <a:gd name="connsiteX6" fmla="*/ 3968151 w 4666891"/>
                <a:gd name="connsiteY6" fmla="*/ 3605841 h 3663350"/>
                <a:gd name="connsiteX7" fmla="*/ 4666891 w 4666891"/>
                <a:gd name="connsiteY7" fmla="*/ 3631721 h 3663350"/>
                <a:gd name="connsiteX8" fmla="*/ 4658264 w 4666891"/>
                <a:gd name="connsiteY8" fmla="*/ 3631721 h 3663350"/>
                <a:gd name="connsiteX0" fmla="*/ 0 w 4666891"/>
                <a:gd name="connsiteY0" fmla="*/ 0 h 3663350"/>
                <a:gd name="connsiteX1" fmla="*/ 370936 w 4666891"/>
                <a:gd name="connsiteY1" fmla="*/ 34505 h 3663350"/>
                <a:gd name="connsiteX2" fmla="*/ 1095555 w 4666891"/>
                <a:gd name="connsiteY2" fmla="*/ 301924 h 3663350"/>
                <a:gd name="connsiteX3" fmla="*/ 1811547 w 4666891"/>
                <a:gd name="connsiteY3" fmla="*/ 879894 h 3663350"/>
                <a:gd name="connsiteX4" fmla="*/ 2501660 w 4666891"/>
                <a:gd name="connsiteY4" fmla="*/ 1802920 h 3663350"/>
                <a:gd name="connsiteX5" fmla="*/ 3234905 w 4666891"/>
                <a:gd name="connsiteY5" fmla="*/ 2950234 h 3663350"/>
                <a:gd name="connsiteX6" fmla="*/ 3968151 w 4666891"/>
                <a:gd name="connsiteY6" fmla="*/ 3605841 h 3663350"/>
                <a:gd name="connsiteX7" fmla="*/ 4666891 w 4666891"/>
                <a:gd name="connsiteY7" fmla="*/ 3631721 h 3663350"/>
                <a:gd name="connsiteX8" fmla="*/ 4658264 w 4666891"/>
                <a:gd name="connsiteY8" fmla="*/ 3631721 h 36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6891" h="3663350">
                  <a:moveTo>
                    <a:pt x="0" y="0"/>
                  </a:moveTo>
                  <a:lnTo>
                    <a:pt x="370936" y="34505"/>
                  </a:lnTo>
                  <a:cubicBezTo>
                    <a:pt x="553528" y="84826"/>
                    <a:pt x="855453" y="161026"/>
                    <a:pt x="1095555" y="301924"/>
                  </a:cubicBezTo>
                  <a:cubicBezTo>
                    <a:pt x="1335657" y="442822"/>
                    <a:pt x="1577196" y="629728"/>
                    <a:pt x="1811547" y="879894"/>
                  </a:cubicBezTo>
                  <a:cubicBezTo>
                    <a:pt x="2045898" y="1130060"/>
                    <a:pt x="2262996" y="1452112"/>
                    <a:pt x="2501660" y="1802920"/>
                  </a:cubicBezTo>
                  <a:cubicBezTo>
                    <a:pt x="2748951" y="2170981"/>
                    <a:pt x="3085232" y="2727385"/>
                    <a:pt x="3234905" y="2950234"/>
                  </a:cubicBezTo>
                  <a:cubicBezTo>
                    <a:pt x="3384578" y="3173083"/>
                    <a:pt x="3439064" y="3375803"/>
                    <a:pt x="3968151" y="3605841"/>
                  </a:cubicBezTo>
                  <a:cubicBezTo>
                    <a:pt x="4428227" y="3663350"/>
                    <a:pt x="4550435" y="3628846"/>
                    <a:pt x="4666891" y="3631721"/>
                  </a:cubicBezTo>
                  <a:lnTo>
                    <a:pt x="4658264" y="3631721"/>
                  </a:lnTo>
                </a:path>
              </a:pathLst>
            </a:cu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a:solidFill>
                  <a:srgbClr val="001965"/>
                </a:solidFill>
              </a:endParaRPr>
            </a:p>
          </p:txBody>
        </p:sp>
        <p:sp>
          <p:nvSpPr>
            <p:cNvPr id="83" name="Oval 82"/>
            <p:cNvSpPr/>
            <p:nvPr/>
          </p:nvSpPr>
          <p:spPr>
            <a:xfrm>
              <a:off x="4349858" y="3070713"/>
              <a:ext cx="126097" cy="115200"/>
            </a:xfrm>
            <a:prstGeom prst="ellipse">
              <a:avLst/>
            </a:prstGeom>
            <a:solidFill>
              <a:schemeClr val="bg1"/>
            </a:solidFill>
            <a:ln w="190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84" name="Oval 83"/>
            <p:cNvSpPr/>
            <p:nvPr/>
          </p:nvSpPr>
          <p:spPr>
            <a:xfrm>
              <a:off x="3640246" y="2405863"/>
              <a:ext cx="126097" cy="115200"/>
            </a:xfrm>
            <a:prstGeom prst="ellipse">
              <a:avLst/>
            </a:prstGeom>
            <a:solidFill>
              <a:schemeClr val="bg1"/>
            </a:solidFill>
            <a:ln w="190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85" name="Oval 84"/>
            <p:cNvSpPr/>
            <p:nvPr/>
          </p:nvSpPr>
          <p:spPr>
            <a:xfrm>
              <a:off x="2914758" y="2021082"/>
              <a:ext cx="126097" cy="115200"/>
            </a:xfrm>
            <a:prstGeom prst="ellipse">
              <a:avLst/>
            </a:prstGeom>
            <a:solidFill>
              <a:schemeClr val="bg1"/>
            </a:solidFill>
            <a:ln w="190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86" name="Oval 85"/>
            <p:cNvSpPr/>
            <p:nvPr/>
          </p:nvSpPr>
          <p:spPr>
            <a:xfrm>
              <a:off x="2208321" y="1840677"/>
              <a:ext cx="126097" cy="115200"/>
            </a:xfrm>
            <a:prstGeom prst="ellipse">
              <a:avLst/>
            </a:prstGeom>
            <a:solidFill>
              <a:schemeClr val="bg1"/>
            </a:solidFill>
            <a:ln w="190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87" name="Oval 86"/>
            <p:cNvSpPr/>
            <p:nvPr/>
          </p:nvSpPr>
          <p:spPr>
            <a:xfrm>
              <a:off x="1482833" y="1747320"/>
              <a:ext cx="126097" cy="115200"/>
            </a:xfrm>
            <a:prstGeom prst="ellipse">
              <a:avLst/>
            </a:prstGeom>
            <a:solidFill>
              <a:schemeClr val="bg1"/>
            </a:solidFill>
            <a:ln w="190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88" name="Oval 87"/>
            <p:cNvSpPr/>
            <p:nvPr/>
          </p:nvSpPr>
          <p:spPr>
            <a:xfrm>
              <a:off x="5062646" y="3743132"/>
              <a:ext cx="126097" cy="115200"/>
            </a:xfrm>
            <a:prstGeom prst="ellipse">
              <a:avLst/>
            </a:prstGeom>
            <a:solidFill>
              <a:schemeClr val="bg1"/>
            </a:solidFill>
            <a:ln w="190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solidFill>
                  <a:srgbClr val="FFFFFF"/>
                </a:solidFill>
              </a:endParaRPr>
            </a:p>
          </p:txBody>
        </p:sp>
        <p:sp>
          <p:nvSpPr>
            <p:cNvPr id="89" name="Oval 88"/>
            <p:cNvSpPr/>
            <p:nvPr/>
          </p:nvSpPr>
          <p:spPr>
            <a:xfrm>
              <a:off x="4363846" y="3254902"/>
              <a:ext cx="94573" cy="86400"/>
            </a:xfrm>
            <a:prstGeom prst="ellipse">
              <a:avLst/>
            </a:prstGeom>
            <a:solidFill>
              <a:schemeClr val="bg1"/>
            </a:solid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0" name="Oval 89"/>
            <p:cNvSpPr/>
            <p:nvPr/>
          </p:nvSpPr>
          <p:spPr>
            <a:xfrm>
              <a:off x="5076633" y="3836488"/>
              <a:ext cx="94573" cy="86400"/>
            </a:xfrm>
            <a:prstGeom prst="ellipse">
              <a:avLst/>
            </a:prstGeom>
            <a:solidFill>
              <a:schemeClr val="bg1"/>
            </a:solid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1" name="Oval 90"/>
            <p:cNvSpPr/>
            <p:nvPr/>
          </p:nvSpPr>
          <p:spPr>
            <a:xfrm>
              <a:off x="3654233" y="2568605"/>
              <a:ext cx="94573" cy="86400"/>
            </a:xfrm>
            <a:prstGeom prst="ellipse">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2" name="Oval 91"/>
            <p:cNvSpPr/>
            <p:nvPr/>
          </p:nvSpPr>
          <p:spPr>
            <a:xfrm>
              <a:off x="2930874" y="2093324"/>
              <a:ext cx="94573" cy="86400"/>
            </a:xfrm>
            <a:prstGeom prst="ellipse">
              <a:avLst/>
            </a:prstGeom>
            <a:solidFill>
              <a:schemeClr val="bg1"/>
            </a:solid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3" name="Oval 92"/>
            <p:cNvSpPr/>
            <p:nvPr/>
          </p:nvSpPr>
          <p:spPr>
            <a:xfrm>
              <a:off x="2223896" y="1884832"/>
              <a:ext cx="94573" cy="86400"/>
            </a:xfrm>
            <a:prstGeom prst="ellipse">
              <a:avLst/>
            </a:prstGeom>
            <a:solidFill>
              <a:schemeClr val="bg1"/>
            </a:solid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4" name="Oval 93"/>
            <p:cNvSpPr/>
            <p:nvPr/>
          </p:nvSpPr>
          <p:spPr>
            <a:xfrm>
              <a:off x="2244833" y="1951654"/>
              <a:ext cx="63048" cy="57600"/>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5" name="Oval 94"/>
            <p:cNvSpPr/>
            <p:nvPr/>
          </p:nvSpPr>
          <p:spPr>
            <a:xfrm>
              <a:off x="2944320" y="2293540"/>
              <a:ext cx="63048" cy="57600"/>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6" name="Oval 95"/>
            <p:cNvSpPr/>
            <p:nvPr/>
          </p:nvSpPr>
          <p:spPr>
            <a:xfrm>
              <a:off x="3676758" y="2873864"/>
              <a:ext cx="63048" cy="57600"/>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7" name="Oval 96"/>
            <p:cNvSpPr/>
            <p:nvPr/>
          </p:nvSpPr>
          <p:spPr>
            <a:xfrm>
              <a:off x="4386371" y="3545022"/>
              <a:ext cx="63048" cy="57600"/>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8" name="Oval 97"/>
            <p:cNvSpPr/>
            <p:nvPr/>
          </p:nvSpPr>
          <p:spPr>
            <a:xfrm>
              <a:off x="5099158" y="3909618"/>
              <a:ext cx="63048" cy="57600"/>
            </a:xfrm>
            <a:prstGeom prst="ellipse">
              <a:avLst/>
            </a:prstGeom>
            <a:solidFill>
              <a:schemeClr val="bg1"/>
            </a:solidFill>
            <a:ln w="19050">
              <a:solidFill>
                <a:srgbClr val="0019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99" name="Rectangle 98"/>
            <p:cNvSpPr/>
            <p:nvPr/>
          </p:nvSpPr>
          <p:spPr>
            <a:xfrm>
              <a:off x="5080108" y="3601835"/>
              <a:ext cx="94573" cy="86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cxnSp>
          <p:nvCxnSpPr>
            <p:cNvPr id="100" name="Straight Connector 99"/>
            <p:cNvCxnSpPr/>
            <p:nvPr/>
          </p:nvCxnSpPr>
          <p:spPr>
            <a:xfrm flipV="1">
              <a:off x="1447007" y="3766473"/>
              <a:ext cx="295275" cy="0"/>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1447007" y="3644100"/>
              <a:ext cx="295275" cy="0"/>
            </a:xfrm>
            <a:prstGeom prst="line">
              <a:avLst/>
            </a:prstGeom>
            <a:ln w="19050">
              <a:solidFill>
                <a:srgbClr val="009FDA"/>
              </a:solidFill>
              <a:prstDash val="sysDash"/>
            </a:ln>
          </p:spPr>
          <p:style>
            <a:lnRef idx="1">
              <a:schemeClr val="accent1"/>
            </a:lnRef>
            <a:fillRef idx="0">
              <a:schemeClr val="accent1"/>
            </a:fillRef>
            <a:effectRef idx="0">
              <a:schemeClr val="accent1"/>
            </a:effectRef>
            <a:fontRef idx="minor">
              <a:schemeClr val="tx1"/>
            </a:fontRef>
          </p:style>
        </p:cxnSp>
        <p:sp>
          <p:nvSpPr>
            <p:cNvPr id="102" name="Oval 101"/>
            <p:cNvSpPr/>
            <p:nvPr/>
          </p:nvSpPr>
          <p:spPr>
            <a:xfrm>
              <a:off x="1547358" y="3601207"/>
              <a:ext cx="94573" cy="85787"/>
            </a:xfrm>
            <a:prstGeom prst="ellipse">
              <a:avLst/>
            </a:prstGeom>
            <a:solidFill>
              <a:schemeClr val="bg1"/>
            </a:solidFill>
            <a:ln w="19050">
              <a:solidFill>
                <a:srgbClr val="009F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103" name="Oval 102"/>
            <p:cNvSpPr/>
            <p:nvPr/>
          </p:nvSpPr>
          <p:spPr>
            <a:xfrm>
              <a:off x="1563120" y="3738087"/>
              <a:ext cx="63048" cy="56772"/>
            </a:xfrm>
            <a:prstGeom prst="ellipse">
              <a:avLst/>
            </a:prstGeom>
            <a:solidFill>
              <a:schemeClr val="accent2"/>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cxnSp>
          <p:nvCxnSpPr>
            <p:cNvPr id="104" name="Straight Connector 103"/>
            <p:cNvCxnSpPr/>
            <p:nvPr/>
          </p:nvCxnSpPr>
          <p:spPr>
            <a:xfrm flipV="1">
              <a:off x="1447007" y="3521727"/>
              <a:ext cx="295275" cy="0"/>
            </a:xfrm>
            <a:prstGeom prst="line">
              <a:avLst/>
            </a:prstGeom>
            <a:ln w="19050">
              <a:solidFill>
                <a:srgbClr val="007C92"/>
              </a:solidFill>
              <a:prstDash val="solid"/>
            </a:ln>
          </p:spPr>
          <p:style>
            <a:lnRef idx="1">
              <a:schemeClr val="accent1"/>
            </a:lnRef>
            <a:fillRef idx="0">
              <a:schemeClr val="accent1"/>
            </a:fillRef>
            <a:effectRef idx="0">
              <a:schemeClr val="accent1"/>
            </a:effectRef>
            <a:fontRef idx="minor">
              <a:schemeClr val="tx1"/>
            </a:fontRef>
          </p:style>
        </p:cxnSp>
        <p:sp>
          <p:nvSpPr>
            <p:cNvPr id="105" name="Oval 104"/>
            <p:cNvSpPr/>
            <p:nvPr/>
          </p:nvSpPr>
          <p:spPr>
            <a:xfrm>
              <a:off x="1531596" y="3464325"/>
              <a:ext cx="126097" cy="114804"/>
            </a:xfrm>
            <a:prstGeom prst="ellipse">
              <a:avLst/>
            </a:prstGeom>
            <a:solidFill>
              <a:schemeClr val="bg1"/>
            </a:solidFill>
            <a:ln w="19050">
              <a:solidFill>
                <a:srgbClr val="007C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cxnSp>
          <p:nvCxnSpPr>
            <p:cNvPr id="106" name="Straight Connector 105"/>
            <p:cNvCxnSpPr/>
            <p:nvPr/>
          </p:nvCxnSpPr>
          <p:spPr>
            <a:xfrm flipV="1">
              <a:off x="1447007" y="3399355"/>
              <a:ext cx="295275" cy="0"/>
            </a:xfrm>
            <a:prstGeom prst="line">
              <a:avLst/>
            </a:prstGeom>
            <a:ln w="19050">
              <a:solidFill>
                <a:srgbClr val="C2DEEA"/>
              </a:solidFill>
              <a:prstDash val="soli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1447007" y="3276982"/>
              <a:ext cx="295275" cy="0"/>
            </a:xfrm>
            <a:prstGeom prst="line">
              <a:avLst/>
            </a:prstGeom>
            <a:ln w="19050">
              <a:solidFill>
                <a:srgbClr val="82786F"/>
              </a:solidFill>
              <a:prstDash val="soli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1547358" y="3234089"/>
              <a:ext cx="94573" cy="85787"/>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grpSp>
      <p:sp>
        <p:nvSpPr>
          <p:cNvPr id="113" name="Rectangle 8"/>
          <p:cNvSpPr>
            <a:spLocks noChangeArrowheads="1"/>
          </p:cNvSpPr>
          <p:nvPr/>
        </p:nvSpPr>
        <p:spPr bwMode="auto">
          <a:xfrm>
            <a:off x="8421672" y="2247817"/>
            <a:ext cx="3326400" cy="960000"/>
          </a:xfrm>
          <a:prstGeom prst="roundRect">
            <a:avLst/>
          </a:prstGeom>
          <a:solidFill>
            <a:schemeClr val="accent3"/>
          </a:solidFill>
          <a:ln w="38100">
            <a:noFill/>
          </a:ln>
          <a:effectLst/>
          <a:scene3d>
            <a:camera prst="orthographicFront">
              <a:rot lat="0" lon="0" rev="0"/>
            </a:camera>
            <a:lightRig rig="contrasting" dir="t">
              <a:rot lat="0" lon="0" rev="7800000"/>
            </a:lightRig>
          </a:scene3d>
          <a:sp3d/>
        </p:spPr>
        <p:txBody>
          <a:bodyPr lIns="96000" tIns="48000" rIns="96000" bIns="48000" anchor="ctr"/>
          <a:lstStyle/>
          <a:p>
            <a:pPr algn="ctr">
              <a:defRPr/>
            </a:pPr>
            <a:r>
              <a:rPr lang="en-GB" sz="1600" dirty="0">
                <a:solidFill>
                  <a:schemeClr val="bg1"/>
                </a:solidFill>
                <a:cs typeface="Arial" charset="0"/>
              </a:rPr>
              <a:t>Normal BMI =</a:t>
            </a:r>
            <a:br>
              <a:rPr lang="en-GB" sz="1600" dirty="0">
                <a:solidFill>
                  <a:schemeClr val="bg1"/>
                </a:solidFill>
                <a:cs typeface="Arial" charset="0"/>
              </a:rPr>
            </a:br>
            <a:r>
              <a:rPr lang="en-GB" sz="1600" dirty="0">
                <a:solidFill>
                  <a:schemeClr val="bg1"/>
                </a:solidFill>
                <a:cs typeface="Arial" charset="0"/>
              </a:rPr>
              <a:t>almost 80% chance </a:t>
            </a:r>
            <a:br>
              <a:rPr lang="en-GB" sz="1600" dirty="0">
                <a:solidFill>
                  <a:schemeClr val="bg1"/>
                </a:solidFill>
                <a:cs typeface="Arial" charset="0"/>
              </a:rPr>
            </a:br>
            <a:r>
              <a:rPr lang="en-GB" sz="1600" dirty="0">
                <a:solidFill>
                  <a:schemeClr val="bg1"/>
                </a:solidFill>
                <a:cs typeface="Arial" charset="0"/>
              </a:rPr>
              <a:t>of reaching age 70</a:t>
            </a:r>
          </a:p>
        </p:txBody>
      </p:sp>
      <p:sp>
        <p:nvSpPr>
          <p:cNvPr id="114" name="Rectangle 8"/>
          <p:cNvSpPr>
            <a:spLocks noChangeArrowheads="1"/>
          </p:cNvSpPr>
          <p:nvPr/>
        </p:nvSpPr>
        <p:spPr bwMode="auto">
          <a:xfrm>
            <a:off x="8421672" y="3292605"/>
            <a:ext cx="3326400" cy="960000"/>
          </a:xfrm>
          <a:prstGeom prst="roundRect">
            <a:avLst/>
          </a:prstGeom>
          <a:solidFill>
            <a:srgbClr val="009FDA"/>
          </a:solidFill>
          <a:ln w="38100">
            <a:noFill/>
          </a:ln>
          <a:effectLst/>
          <a:scene3d>
            <a:camera prst="orthographicFront">
              <a:rot lat="0" lon="0" rev="0"/>
            </a:camera>
            <a:lightRig rig="contrasting" dir="t">
              <a:rot lat="0" lon="0" rev="7800000"/>
            </a:lightRig>
          </a:scene3d>
          <a:sp3d/>
        </p:spPr>
        <p:txBody>
          <a:bodyPr lIns="96000" tIns="48000" rIns="96000" bIns="48000" anchor="ctr"/>
          <a:lstStyle/>
          <a:p>
            <a:pPr algn="ctr">
              <a:defRPr/>
            </a:pPr>
            <a:r>
              <a:rPr lang="en-GB" sz="1600" dirty="0">
                <a:solidFill>
                  <a:srgbClr val="FFFFFF"/>
                </a:solidFill>
                <a:cs typeface="Arial" charset="0"/>
              </a:rPr>
              <a:t>BMI 35–40 =</a:t>
            </a:r>
            <a:br>
              <a:rPr lang="en-GB" sz="1600" dirty="0">
                <a:solidFill>
                  <a:srgbClr val="FFFFFF"/>
                </a:solidFill>
                <a:cs typeface="Arial" charset="0"/>
              </a:rPr>
            </a:br>
            <a:r>
              <a:rPr lang="en-GB" sz="1600" dirty="0">
                <a:solidFill>
                  <a:srgbClr val="FFFFFF"/>
                </a:solidFill>
                <a:cs typeface="Arial" charset="0"/>
              </a:rPr>
              <a:t>~60% chance of reaching age 70</a:t>
            </a:r>
            <a:endParaRPr lang="en-GB" sz="1867" dirty="0">
              <a:solidFill>
                <a:schemeClr val="bg1"/>
              </a:solidFill>
              <a:cs typeface="Arial" charset="0"/>
            </a:endParaRPr>
          </a:p>
        </p:txBody>
      </p:sp>
      <p:sp>
        <p:nvSpPr>
          <p:cNvPr id="115" name="Rectangle 8"/>
          <p:cNvSpPr>
            <a:spLocks noChangeArrowheads="1"/>
          </p:cNvSpPr>
          <p:nvPr/>
        </p:nvSpPr>
        <p:spPr bwMode="auto">
          <a:xfrm>
            <a:off x="8421672" y="4337395"/>
            <a:ext cx="3326400" cy="960000"/>
          </a:xfrm>
          <a:prstGeom prst="roundRect">
            <a:avLst/>
          </a:prstGeom>
          <a:solidFill>
            <a:srgbClr val="001965"/>
          </a:solidFill>
          <a:ln w="38100">
            <a:noFill/>
          </a:ln>
          <a:effectLst/>
          <a:scene3d>
            <a:camera prst="orthographicFront">
              <a:rot lat="0" lon="0" rev="0"/>
            </a:camera>
            <a:lightRig rig="contrasting" dir="t">
              <a:rot lat="0" lon="0" rev="7800000"/>
            </a:lightRig>
          </a:scene3d>
          <a:sp3d/>
        </p:spPr>
        <p:txBody>
          <a:bodyPr lIns="96000" tIns="48000" rIns="96000" bIns="48000" anchor="ctr"/>
          <a:lstStyle/>
          <a:p>
            <a:pPr algn="ctr">
              <a:defRPr/>
            </a:pPr>
            <a:r>
              <a:rPr lang="en-GB" sz="1600" dirty="0">
                <a:solidFill>
                  <a:srgbClr val="FFFFFF"/>
                </a:solidFill>
                <a:cs typeface="Arial" charset="0"/>
              </a:rPr>
              <a:t>BMI 40–50 =</a:t>
            </a:r>
            <a:br>
              <a:rPr lang="en-GB" sz="1600" dirty="0">
                <a:solidFill>
                  <a:srgbClr val="FFFFFF"/>
                </a:solidFill>
                <a:cs typeface="Arial" charset="0"/>
              </a:rPr>
            </a:br>
            <a:r>
              <a:rPr lang="en-GB" sz="1600" dirty="0">
                <a:solidFill>
                  <a:srgbClr val="FFFFFF"/>
                </a:solidFill>
                <a:cs typeface="Arial" charset="0"/>
              </a:rPr>
              <a:t>~50% chance of reaching age 70</a:t>
            </a:r>
            <a:endParaRPr lang="en-GB" sz="1600" dirty="0">
              <a:solidFill>
                <a:schemeClr val="bg1"/>
              </a:solidFill>
              <a:cs typeface="Arial" charset="0"/>
            </a:endParaRPr>
          </a:p>
        </p:txBody>
      </p:sp>
      <p:sp>
        <p:nvSpPr>
          <p:cNvPr id="118" name="TextBox 117"/>
          <p:cNvSpPr txBox="1"/>
          <p:nvPr/>
        </p:nvSpPr>
        <p:spPr>
          <a:xfrm rot="16200000">
            <a:off x="-258354" y="3663756"/>
            <a:ext cx="2171171" cy="338554"/>
          </a:xfrm>
          <a:prstGeom prst="rect">
            <a:avLst/>
          </a:prstGeom>
          <a:noFill/>
        </p:spPr>
        <p:txBody>
          <a:bodyPr wrap="none" rtlCol="0" anchor="b">
            <a:spAutoFit/>
          </a:bodyPr>
          <a:lstStyle/>
          <a:p>
            <a:pPr algn="ctr" eaLnBrk="1" hangingPunct="1"/>
            <a:r>
              <a:rPr lang="en-GB" sz="1600" dirty="0">
                <a:solidFill>
                  <a:srgbClr val="001965"/>
                </a:solidFill>
              </a:rPr>
              <a:t>Proportion still alive (%)</a:t>
            </a:r>
          </a:p>
        </p:txBody>
      </p:sp>
      <p:sp>
        <p:nvSpPr>
          <p:cNvPr id="119" name="TextBox 118"/>
          <p:cNvSpPr txBox="1"/>
          <p:nvPr/>
        </p:nvSpPr>
        <p:spPr>
          <a:xfrm>
            <a:off x="3862087" y="5641837"/>
            <a:ext cx="1111458" cy="338554"/>
          </a:xfrm>
          <a:prstGeom prst="rect">
            <a:avLst/>
          </a:prstGeom>
          <a:noFill/>
        </p:spPr>
        <p:txBody>
          <a:bodyPr wrap="none" rtlCol="0" anchor="b">
            <a:spAutoFit/>
          </a:bodyPr>
          <a:lstStyle/>
          <a:p>
            <a:pPr algn="ctr"/>
            <a:r>
              <a:rPr lang="en-GB" sz="1600" dirty="0"/>
              <a:t>Age (years)</a:t>
            </a:r>
          </a:p>
        </p:txBody>
      </p:sp>
    </p:spTree>
    <p:extLst>
      <p:ext uri="{BB962C8B-B14F-4D97-AF65-F5344CB8AC3E}">
        <p14:creationId xmlns:p14="http://schemas.microsoft.com/office/powerpoint/2010/main" val="2468905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35BE8E96-682C-4D71-8E4A-7E09FD64CFBC}"/>
              </a:ext>
            </a:extLst>
          </p:cNvPr>
          <p:cNvPicPr>
            <a:picLocks noChangeAspect="1"/>
          </p:cNvPicPr>
          <p:nvPr/>
        </p:nvPicPr>
        <p:blipFill>
          <a:blip r:embed="rId2"/>
          <a:stretch>
            <a:fillRect/>
          </a:stretch>
        </p:blipFill>
        <p:spPr>
          <a:xfrm>
            <a:off x="5265605" y="1956817"/>
            <a:ext cx="6597718" cy="4379796"/>
          </a:xfrm>
          <a:prstGeom prst="rect">
            <a:avLst/>
          </a:prstGeom>
        </p:spPr>
      </p:pic>
      <p:sp>
        <p:nvSpPr>
          <p:cNvPr id="2" name="Rettangolo 1">
            <a:extLst>
              <a:ext uri="{FF2B5EF4-FFF2-40B4-BE49-F238E27FC236}">
                <a16:creationId xmlns:a16="http://schemas.microsoft.com/office/drawing/2014/main" id="{100651CC-5397-49B9-BD1F-806185677363}"/>
              </a:ext>
            </a:extLst>
          </p:cNvPr>
          <p:cNvSpPr/>
          <p:nvPr/>
        </p:nvSpPr>
        <p:spPr>
          <a:xfrm>
            <a:off x="8938415" y="6408158"/>
            <a:ext cx="2832827"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Carlsson</a:t>
            </a:r>
            <a:r>
              <a:rPr lang="it-IT" sz="1400" dirty="0">
                <a:latin typeface="Arial" panose="020B0604020202020204" pitchFamily="34" charset="0"/>
                <a:cs typeface="Arial" panose="020B0604020202020204" pitchFamily="34" charset="0"/>
              </a:rPr>
              <a:t> LMS et al. NEJM 2020</a:t>
            </a:r>
          </a:p>
        </p:txBody>
      </p:sp>
      <p:pic>
        <p:nvPicPr>
          <p:cNvPr id="3" name="Immagine 2">
            <a:extLst>
              <a:ext uri="{FF2B5EF4-FFF2-40B4-BE49-F238E27FC236}">
                <a16:creationId xmlns:a16="http://schemas.microsoft.com/office/drawing/2014/main" id="{53ED7578-8A35-4C9C-90B0-6ADD80163284}"/>
              </a:ext>
            </a:extLst>
          </p:cNvPr>
          <p:cNvPicPr>
            <a:picLocks noChangeAspect="1"/>
          </p:cNvPicPr>
          <p:nvPr/>
        </p:nvPicPr>
        <p:blipFill>
          <a:blip r:embed="rId3"/>
          <a:stretch>
            <a:fillRect/>
          </a:stretch>
        </p:blipFill>
        <p:spPr>
          <a:xfrm>
            <a:off x="162979" y="1764792"/>
            <a:ext cx="5582648" cy="4462092"/>
          </a:xfrm>
          <a:prstGeom prst="rect">
            <a:avLst/>
          </a:prstGeom>
        </p:spPr>
      </p:pic>
      <p:pic>
        <p:nvPicPr>
          <p:cNvPr id="6" name="Immagine 5">
            <a:extLst>
              <a:ext uri="{FF2B5EF4-FFF2-40B4-BE49-F238E27FC236}">
                <a16:creationId xmlns:a16="http://schemas.microsoft.com/office/drawing/2014/main" id="{B170082E-B793-40A8-92B2-00C28ED7D502}"/>
              </a:ext>
            </a:extLst>
          </p:cNvPr>
          <p:cNvPicPr>
            <a:picLocks noChangeAspect="1"/>
          </p:cNvPicPr>
          <p:nvPr/>
        </p:nvPicPr>
        <p:blipFill>
          <a:blip r:embed="rId4"/>
          <a:stretch>
            <a:fillRect/>
          </a:stretch>
        </p:blipFill>
        <p:spPr>
          <a:xfrm>
            <a:off x="2132703" y="126318"/>
            <a:ext cx="7395345" cy="1318433"/>
          </a:xfrm>
          <a:prstGeom prst="rect">
            <a:avLst/>
          </a:prstGeom>
        </p:spPr>
      </p:pic>
    </p:spTree>
    <p:extLst>
      <p:ext uri="{BB962C8B-B14F-4D97-AF65-F5344CB8AC3E}">
        <p14:creationId xmlns:p14="http://schemas.microsoft.com/office/powerpoint/2010/main" val="117705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92145A-FB08-40EC-90F5-87A08EBFE824}"/>
              </a:ext>
            </a:extLst>
          </p:cNvPr>
          <p:cNvSpPr/>
          <p:nvPr/>
        </p:nvSpPr>
        <p:spPr>
          <a:xfrm>
            <a:off x="6795608" y="6408158"/>
            <a:ext cx="5235023"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Lincoff</a:t>
            </a:r>
            <a:r>
              <a:rPr lang="it-IT" sz="1400" dirty="0">
                <a:latin typeface="Arial" panose="020B0604020202020204" pitchFamily="34" charset="0"/>
                <a:cs typeface="Arial" panose="020B0604020202020204" pitchFamily="34" charset="0"/>
              </a:rPr>
              <a:t> AM et al. for the SELECT Trial </a:t>
            </a:r>
            <a:r>
              <a:rPr lang="it-IT" sz="1400" dirty="0" err="1">
                <a:latin typeface="Arial" panose="020B0604020202020204" pitchFamily="34" charset="0"/>
                <a:cs typeface="Arial" panose="020B0604020202020204" pitchFamily="34" charset="0"/>
              </a:rPr>
              <a:t>investigators</a:t>
            </a:r>
            <a:r>
              <a:rPr lang="it-IT" sz="1400" dirty="0">
                <a:latin typeface="Arial" panose="020B0604020202020204" pitchFamily="34" charset="0"/>
                <a:cs typeface="Arial" panose="020B0604020202020204" pitchFamily="34" charset="0"/>
              </a:rPr>
              <a:t>. NEJM 2023</a:t>
            </a:r>
          </a:p>
        </p:txBody>
      </p:sp>
      <p:pic>
        <p:nvPicPr>
          <p:cNvPr id="3" name="Immagine 2">
            <a:extLst>
              <a:ext uri="{FF2B5EF4-FFF2-40B4-BE49-F238E27FC236}">
                <a16:creationId xmlns:a16="http://schemas.microsoft.com/office/drawing/2014/main" id="{88F98AC7-9185-4D63-A5DB-DECF653C18D1}"/>
              </a:ext>
            </a:extLst>
          </p:cNvPr>
          <p:cNvPicPr>
            <a:picLocks noChangeAspect="1"/>
          </p:cNvPicPr>
          <p:nvPr/>
        </p:nvPicPr>
        <p:blipFill>
          <a:blip r:embed="rId2"/>
          <a:stretch>
            <a:fillRect/>
          </a:stretch>
        </p:blipFill>
        <p:spPr>
          <a:xfrm>
            <a:off x="2488423" y="142065"/>
            <a:ext cx="6838457" cy="979666"/>
          </a:xfrm>
          <a:prstGeom prst="rect">
            <a:avLst/>
          </a:prstGeom>
        </p:spPr>
      </p:pic>
      <p:pic>
        <p:nvPicPr>
          <p:cNvPr id="4" name="Immagine 3">
            <a:extLst>
              <a:ext uri="{FF2B5EF4-FFF2-40B4-BE49-F238E27FC236}">
                <a16:creationId xmlns:a16="http://schemas.microsoft.com/office/drawing/2014/main" id="{D4C76D36-70A6-462A-9436-AAB8D5E931CF}"/>
              </a:ext>
            </a:extLst>
          </p:cNvPr>
          <p:cNvPicPr>
            <a:picLocks noChangeAspect="1"/>
          </p:cNvPicPr>
          <p:nvPr/>
        </p:nvPicPr>
        <p:blipFill>
          <a:blip r:embed="rId3"/>
          <a:stretch>
            <a:fillRect/>
          </a:stretch>
        </p:blipFill>
        <p:spPr>
          <a:xfrm>
            <a:off x="5663760" y="1714923"/>
            <a:ext cx="5497671" cy="4494718"/>
          </a:xfrm>
          <a:prstGeom prst="rect">
            <a:avLst/>
          </a:prstGeom>
        </p:spPr>
      </p:pic>
      <p:sp>
        <p:nvSpPr>
          <p:cNvPr id="7" name="CasellaDiTesto 6">
            <a:extLst>
              <a:ext uri="{FF2B5EF4-FFF2-40B4-BE49-F238E27FC236}">
                <a16:creationId xmlns:a16="http://schemas.microsoft.com/office/drawing/2014/main" id="{46660FB7-9515-48E5-ABE2-FA18F3D0C68D}"/>
              </a:ext>
            </a:extLst>
          </p:cNvPr>
          <p:cNvSpPr txBox="1"/>
          <p:nvPr/>
        </p:nvSpPr>
        <p:spPr>
          <a:xfrm>
            <a:off x="584462" y="2100280"/>
            <a:ext cx="4929370" cy="2862322"/>
          </a:xfrm>
          <a:prstGeom prst="rect">
            <a:avLst/>
          </a:prstGeom>
          <a:noFill/>
        </p:spPr>
        <p:txBody>
          <a:bodyPr wrap="square" rtlCol="0">
            <a:spAutoFit/>
          </a:bodyPr>
          <a:lstStyle/>
          <a:p>
            <a:pPr marL="285750" indent="-285750">
              <a:buFont typeface="Arial" panose="020B0604020202020204" pitchFamily="34" charset="0"/>
              <a:buChar char="•"/>
            </a:pPr>
            <a:r>
              <a:rPr lang="it-IT" dirty="0"/>
              <a:t>17.604 pazienti con precedente malattia CV e BMI </a:t>
            </a:r>
            <a:r>
              <a:rPr lang="it-IT" u="sng" dirty="0"/>
              <a:t>&gt;</a:t>
            </a:r>
            <a:r>
              <a:rPr lang="it-IT" dirty="0"/>
              <a:t>27 kg/m</a:t>
            </a:r>
            <a:r>
              <a:rPr lang="it-IT" baseline="30000" dirty="0"/>
              <a:t>2</a:t>
            </a:r>
            <a:r>
              <a:rPr lang="it-IT" dirty="0"/>
              <a:t> senza diabete</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Randomizzati a </a:t>
            </a:r>
            <a:r>
              <a:rPr lang="it-IT" dirty="0" err="1"/>
              <a:t>semaglutide</a:t>
            </a:r>
            <a:r>
              <a:rPr lang="it-IT" dirty="0"/>
              <a:t> 2.4 mg s.c./7 gg</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Endpoint primario: morte cardiovascolare, infarto e ictus non fatali</a:t>
            </a:r>
          </a:p>
          <a:p>
            <a:pPr marL="285750" indent="-285750">
              <a:buFont typeface="Arial" panose="020B0604020202020204" pitchFamily="34" charset="0"/>
              <a:buChar char="•"/>
            </a:pPr>
            <a:endParaRPr lang="it-IT" dirty="0"/>
          </a:p>
          <a:p>
            <a:pPr marL="742950" lvl="1" indent="-285750">
              <a:buFont typeface="Arial" panose="020B0604020202020204" pitchFamily="34" charset="0"/>
              <a:buChar char="•"/>
            </a:pPr>
            <a:r>
              <a:rPr lang="it-IT" dirty="0"/>
              <a:t>Calo ponderale del 9.4%</a:t>
            </a:r>
          </a:p>
          <a:p>
            <a:endParaRPr lang="it-IT" dirty="0"/>
          </a:p>
        </p:txBody>
      </p:sp>
    </p:spTree>
    <p:extLst>
      <p:ext uri="{BB962C8B-B14F-4D97-AF65-F5344CB8AC3E}">
        <p14:creationId xmlns:p14="http://schemas.microsoft.com/office/powerpoint/2010/main" val="1284144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892145A-FB08-40EC-90F5-87A08EBFE824}"/>
              </a:ext>
            </a:extLst>
          </p:cNvPr>
          <p:cNvSpPr/>
          <p:nvPr/>
        </p:nvSpPr>
        <p:spPr>
          <a:xfrm>
            <a:off x="6795608" y="6408158"/>
            <a:ext cx="5235023" cy="307777"/>
          </a:xfrm>
          <a:prstGeom prst="rect">
            <a:avLst/>
          </a:prstGeom>
        </p:spPr>
        <p:txBody>
          <a:bodyPr wrap="none">
            <a:spAutoFit/>
          </a:bodyPr>
          <a:lstStyle/>
          <a:p>
            <a:r>
              <a:rPr lang="it-IT" sz="1400" dirty="0" err="1">
                <a:latin typeface="Arial" panose="020B0604020202020204" pitchFamily="34" charset="0"/>
                <a:cs typeface="Arial" panose="020B0604020202020204" pitchFamily="34" charset="0"/>
              </a:rPr>
              <a:t>Lincoff</a:t>
            </a:r>
            <a:r>
              <a:rPr lang="it-IT" sz="1400" dirty="0">
                <a:latin typeface="Arial" panose="020B0604020202020204" pitchFamily="34" charset="0"/>
                <a:cs typeface="Arial" panose="020B0604020202020204" pitchFamily="34" charset="0"/>
              </a:rPr>
              <a:t> AM et al. for the SELECT Trial </a:t>
            </a:r>
            <a:r>
              <a:rPr lang="it-IT" sz="1400" dirty="0" err="1">
                <a:latin typeface="Arial" panose="020B0604020202020204" pitchFamily="34" charset="0"/>
                <a:cs typeface="Arial" panose="020B0604020202020204" pitchFamily="34" charset="0"/>
              </a:rPr>
              <a:t>investigators</a:t>
            </a:r>
            <a:r>
              <a:rPr lang="it-IT" sz="1400" dirty="0">
                <a:latin typeface="Arial" panose="020B0604020202020204" pitchFamily="34" charset="0"/>
                <a:cs typeface="Arial" panose="020B0604020202020204" pitchFamily="34" charset="0"/>
              </a:rPr>
              <a:t>. NEJM 2023</a:t>
            </a:r>
          </a:p>
        </p:txBody>
      </p:sp>
      <p:pic>
        <p:nvPicPr>
          <p:cNvPr id="3" name="Immagine 2">
            <a:extLst>
              <a:ext uri="{FF2B5EF4-FFF2-40B4-BE49-F238E27FC236}">
                <a16:creationId xmlns:a16="http://schemas.microsoft.com/office/drawing/2014/main" id="{88F98AC7-9185-4D63-A5DB-DECF653C18D1}"/>
              </a:ext>
            </a:extLst>
          </p:cNvPr>
          <p:cNvPicPr>
            <a:picLocks noChangeAspect="1"/>
          </p:cNvPicPr>
          <p:nvPr/>
        </p:nvPicPr>
        <p:blipFill>
          <a:blip r:embed="rId2"/>
          <a:stretch>
            <a:fillRect/>
          </a:stretch>
        </p:blipFill>
        <p:spPr>
          <a:xfrm>
            <a:off x="2488423" y="142065"/>
            <a:ext cx="6838457" cy="979666"/>
          </a:xfrm>
          <a:prstGeom prst="rect">
            <a:avLst/>
          </a:prstGeom>
        </p:spPr>
      </p:pic>
      <p:pic>
        <p:nvPicPr>
          <p:cNvPr id="5" name="Immagine 4">
            <a:extLst>
              <a:ext uri="{FF2B5EF4-FFF2-40B4-BE49-F238E27FC236}">
                <a16:creationId xmlns:a16="http://schemas.microsoft.com/office/drawing/2014/main" id="{FE28960B-9B0D-4AFA-A5ED-F394E742C7E3}"/>
              </a:ext>
            </a:extLst>
          </p:cNvPr>
          <p:cNvPicPr>
            <a:picLocks noChangeAspect="1"/>
          </p:cNvPicPr>
          <p:nvPr/>
        </p:nvPicPr>
        <p:blipFill>
          <a:blip r:embed="rId3"/>
          <a:stretch>
            <a:fillRect/>
          </a:stretch>
        </p:blipFill>
        <p:spPr>
          <a:xfrm>
            <a:off x="2006918" y="1069848"/>
            <a:ext cx="8478664" cy="5320474"/>
          </a:xfrm>
          <a:prstGeom prst="rect">
            <a:avLst/>
          </a:prstGeom>
        </p:spPr>
      </p:pic>
      <p:sp>
        <p:nvSpPr>
          <p:cNvPr id="8" name="Rettangolo 7">
            <a:extLst>
              <a:ext uri="{FF2B5EF4-FFF2-40B4-BE49-F238E27FC236}">
                <a16:creationId xmlns:a16="http://schemas.microsoft.com/office/drawing/2014/main" id="{B2FBD688-F2F5-4AAE-9CC4-C8BD0BBAD48B}"/>
              </a:ext>
            </a:extLst>
          </p:cNvPr>
          <p:cNvSpPr/>
          <p:nvPr/>
        </p:nvSpPr>
        <p:spPr>
          <a:xfrm>
            <a:off x="2049458" y="3910584"/>
            <a:ext cx="8135623" cy="432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5E4586A9-51EF-4E00-8119-B0DD9487C6EB}"/>
              </a:ext>
            </a:extLst>
          </p:cNvPr>
          <p:cNvSpPr/>
          <p:nvPr/>
        </p:nvSpPr>
        <p:spPr>
          <a:xfrm>
            <a:off x="2037266" y="5068824"/>
            <a:ext cx="8135623" cy="11856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06030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B8E8531-8C7B-4657-9ADD-148D11526558}"/>
              </a:ext>
            </a:extLst>
          </p:cNvPr>
          <p:cNvPicPr>
            <a:picLocks noChangeAspect="1"/>
          </p:cNvPicPr>
          <p:nvPr/>
        </p:nvPicPr>
        <p:blipFill>
          <a:blip r:embed="rId2"/>
          <a:stretch>
            <a:fillRect/>
          </a:stretch>
        </p:blipFill>
        <p:spPr>
          <a:xfrm>
            <a:off x="2578799" y="0"/>
            <a:ext cx="6775514" cy="891745"/>
          </a:xfrm>
          <a:prstGeom prst="rect">
            <a:avLst/>
          </a:prstGeom>
        </p:spPr>
      </p:pic>
      <p:sp>
        <p:nvSpPr>
          <p:cNvPr id="7" name="Rettangolo 6">
            <a:extLst>
              <a:ext uri="{FF2B5EF4-FFF2-40B4-BE49-F238E27FC236}">
                <a16:creationId xmlns:a16="http://schemas.microsoft.com/office/drawing/2014/main" id="{56106B51-2952-4796-A077-DE831E34D81F}"/>
              </a:ext>
            </a:extLst>
          </p:cNvPr>
          <p:cNvSpPr/>
          <p:nvPr/>
        </p:nvSpPr>
        <p:spPr>
          <a:xfrm>
            <a:off x="6038088" y="6255383"/>
            <a:ext cx="6096000" cy="523220"/>
          </a:xfrm>
          <a:prstGeom prst="rect">
            <a:avLst/>
          </a:prstGeom>
        </p:spPr>
        <p:txBody>
          <a:bodyPr>
            <a:spAutoFit/>
          </a:bodyPr>
          <a:lstStyle/>
          <a:p>
            <a:pPr algn="r"/>
            <a:endParaRPr lang="it-IT" sz="1400" dirty="0">
              <a:solidFill>
                <a:srgbClr val="000000"/>
              </a:solidFill>
              <a:latin typeface="Arial" panose="020B0604020202020204" pitchFamily="34" charset="0"/>
              <a:cs typeface="Arial" panose="020B0604020202020204" pitchFamily="34" charset="0"/>
            </a:endParaRPr>
          </a:p>
          <a:p>
            <a:pPr algn="r"/>
            <a:r>
              <a:rPr lang="en-US" sz="1400" dirty="0">
                <a:solidFill>
                  <a:srgbClr val="000000"/>
                </a:solidFill>
                <a:latin typeface="Arial" panose="020B0604020202020204" pitchFamily="34" charset="0"/>
                <a:cs typeface="Arial" panose="020B0604020202020204" pitchFamily="34" charset="0"/>
              </a:rPr>
              <a:t> Sinha R et al. Journal of Obesity &amp; Metabolic Syndrome 2023</a:t>
            </a:r>
            <a:endParaRPr lang="it-IT" sz="1400" dirty="0">
              <a:latin typeface="Arial" panose="020B0604020202020204" pitchFamily="34" charset="0"/>
              <a:cs typeface="Arial" panose="020B0604020202020204" pitchFamily="34" charset="0"/>
            </a:endParaRPr>
          </a:p>
        </p:txBody>
      </p:sp>
      <p:grpSp>
        <p:nvGrpSpPr>
          <p:cNvPr id="6" name="Gruppo 5">
            <a:extLst>
              <a:ext uri="{FF2B5EF4-FFF2-40B4-BE49-F238E27FC236}">
                <a16:creationId xmlns:a16="http://schemas.microsoft.com/office/drawing/2014/main" id="{D587A061-9D00-416C-B9ED-52C6A58DAD6D}"/>
              </a:ext>
            </a:extLst>
          </p:cNvPr>
          <p:cNvGrpSpPr/>
          <p:nvPr/>
        </p:nvGrpSpPr>
        <p:grpSpPr>
          <a:xfrm>
            <a:off x="2478024" y="791161"/>
            <a:ext cx="6762809" cy="5712714"/>
            <a:chOff x="2478024" y="891745"/>
            <a:chExt cx="6762809" cy="5712714"/>
          </a:xfrm>
        </p:grpSpPr>
        <p:pic>
          <p:nvPicPr>
            <p:cNvPr id="3" name="Immagine 2">
              <a:extLst>
                <a:ext uri="{FF2B5EF4-FFF2-40B4-BE49-F238E27FC236}">
                  <a16:creationId xmlns:a16="http://schemas.microsoft.com/office/drawing/2014/main" id="{61D88F98-E505-4C3F-AB32-60BCAC279E05}"/>
                </a:ext>
              </a:extLst>
            </p:cNvPr>
            <p:cNvPicPr>
              <a:picLocks noChangeAspect="1"/>
            </p:cNvPicPr>
            <p:nvPr/>
          </p:nvPicPr>
          <p:blipFill>
            <a:blip r:embed="rId3"/>
            <a:stretch>
              <a:fillRect/>
            </a:stretch>
          </p:blipFill>
          <p:spPr>
            <a:xfrm>
              <a:off x="2692279" y="891745"/>
              <a:ext cx="6548554" cy="5660898"/>
            </a:xfrm>
            <a:prstGeom prst="rect">
              <a:avLst/>
            </a:prstGeom>
          </p:spPr>
        </p:pic>
        <p:sp>
          <p:nvSpPr>
            <p:cNvPr id="4" name="Rettangolo 3">
              <a:extLst>
                <a:ext uri="{FF2B5EF4-FFF2-40B4-BE49-F238E27FC236}">
                  <a16:creationId xmlns:a16="http://schemas.microsoft.com/office/drawing/2014/main" id="{5D382BBA-5DF4-439A-84D8-506269C926EB}"/>
                </a:ext>
              </a:extLst>
            </p:cNvPr>
            <p:cNvSpPr/>
            <p:nvPr/>
          </p:nvSpPr>
          <p:spPr>
            <a:xfrm>
              <a:off x="2478024" y="6245352"/>
              <a:ext cx="521208" cy="307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id="{DD02688B-A887-49EB-94D5-B24E4E288995}"/>
                </a:ext>
              </a:extLst>
            </p:cNvPr>
            <p:cNvSpPr/>
            <p:nvPr/>
          </p:nvSpPr>
          <p:spPr>
            <a:xfrm>
              <a:off x="7856936" y="6297168"/>
              <a:ext cx="1351880" cy="3072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048304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3218A3A-5DAF-435C-B176-4DE702A2A48D}"/>
              </a:ext>
            </a:extLst>
          </p:cNvPr>
          <p:cNvPicPr>
            <a:picLocks noChangeAspect="1"/>
          </p:cNvPicPr>
          <p:nvPr/>
        </p:nvPicPr>
        <p:blipFill>
          <a:blip r:embed="rId2"/>
          <a:stretch>
            <a:fillRect/>
          </a:stretch>
        </p:blipFill>
        <p:spPr>
          <a:xfrm>
            <a:off x="2639187" y="108338"/>
            <a:ext cx="6913626" cy="1006087"/>
          </a:xfrm>
          <a:prstGeom prst="rect">
            <a:avLst/>
          </a:prstGeom>
        </p:spPr>
      </p:pic>
      <p:sp>
        <p:nvSpPr>
          <p:cNvPr id="3" name="Text Box 4">
            <a:extLst>
              <a:ext uri="{FF2B5EF4-FFF2-40B4-BE49-F238E27FC236}">
                <a16:creationId xmlns:a16="http://schemas.microsoft.com/office/drawing/2014/main" id="{80EB9C55-8C1C-4545-82B8-4A31929D8464}"/>
              </a:ext>
            </a:extLst>
          </p:cNvPr>
          <p:cNvSpPr txBox="1">
            <a:spLocks noChangeArrowheads="1"/>
          </p:cNvSpPr>
          <p:nvPr/>
        </p:nvSpPr>
        <p:spPr bwMode="auto">
          <a:xfrm>
            <a:off x="5781882" y="6482779"/>
            <a:ext cx="5937852" cy="208968"/>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723900" algn="l"/>
                <a:tab pos="1447800" algn="l"/>
                <a:tab pos="2171700" algn="l"/>
                <a:tab pos="2895600" algn="l"/>
                <a:tab pos="3619500" algn="l"/>
              </a:tabLst>
            </a:pPr>
            <a:r>
              <a:rPr lang="en-GB" sz="1400" dirty="0">
                <a:latin typeface="Arial" panose="020B0604020202020204" pitchFamily="34" charset="0"/>
                <a:cs typeface="Arial" panose="020B0604020202020204" pitchFamily="34" charset="0"/>
              </a:rPr>
              <a:t>Frias JP et al. for the </a:t>
            </a:r>
            <a:r>
              <a:rPr lang="it-IT" sz="1400" dirty="0">
                <a:latin typeface="Arial" panose="020B0604020202020204" pitchFamily="34" charset="0"/>
                <a:cs typeface="Arial" panose="020B0604020202020204" pitchFamily="34" charset="0"/>
              </a:rPr>
              <a:t>SURMOUNT-2 Invest. 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Engl</a:t>
            </a:r>
            <a:r>
              <a:rPr lang="en-GB" sz="1400" dirty="0">
                <a:latin typeface="Arial" panose="020B0604020202020204" pitchFamily="34" charset="0"/>
                <a:cs typeface="Arial" panose="020B0604020202020204" pitchFamily="34" charset="0"/>
              </a:rPr>
              <a:t> J Med 2021</a:t>
            </a:r>
          </a:p>
        </p:txBody>
      </p:sp>
      <p:pic>
        <p:nvPicPr>
          <p:cNvPr id="4" name="Immagine 3">
            <a:extLst>
              <a:ext uri="{FF2B5EF4-FFF2-40B4-BE49-F238E27FC236}">
                <a16:creationId xmlns:a16="http://schemas.microsoft.com/office/drawing/2014/main" id="{9C140BE3-C652-40AE-9C94-2C47F0C68D53}"/>
              </a:ext>
            </a:extLst>
          </p:cNvPr>
          <p:cNvPicPr>
            <a:picLocks noChangeAspect="1"/>
          </p:cNvPicPr>
          <p:nvPr/>
        </p:nvPicPr>
        <p:blipFill>
          <a:blip r:embed="rId3"/>
          <a:stretch>
            <a:fillRect/>
          </a:stretch>
        </p:blipFill>
        <p:spPr>
          <a:xfrm>
            <a:off x="1526286" y="1241774"/>
            <a:ext cx="9537954" cy="5031009"/>
          </a:xfrm>
          <a:prstGeom prst="rect">
            <a:avLst/>
          </a:prstGeom>
        </p:spPr>
      </p:pic>
    </p:spTree>
    <p:extLst>
      <p:ext uri="{BB962C8B-B14F-4D97-AF65-F5344CB8AC3E}">
        <p14:creationId xmlns:p14="http://schemas.microsoft.com/office/powerpoint/2010/main" val="355507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F3218A3A-5DAF-435C-B176-4DE702A2A48D}"/>
              </a:ext>
            </a:extLst>
          </p:cNvPr>
          <p:cNvPicPr>
            <a:picLocks noChangeAspect="1"/>
          </p:cNvPicPr>
          <p:nvPr/>
        </p:nvPicPr>
        <p:blipFill>
          <a:blip r:embed="rId2"/>
          <a:stretch>
            <a:fillRect/>
          </a:stretch>
        </p:blipFill>
        <p:spPr>
          <a:xfrm>
            <a:off x="2639187" y="108338"/>
            <a:ext cx="6913626" cy="1006087"/>
          </a:xfrm>
          <a:prstGeom prst="rect">
            <a:avLst/>
          </a:prstGeom>
        </p:spPr>
      </p:pic>
      <p:sp>
        <p:nvSpPr>
          <p:cNvPr id="3" name="Text Box 4">
            <a:extLst>
              <a:ext uri="{FF2B5EF4-FFF2-40B4-BE49-F238E27FC236}">
                <a16:creationId xmlns:a16="http://schemas.microsoft.com/office/drawing/2014/main" id="{80EB9C55-8C1C-4545-82B8-4A31929D8464}"/>
              </a:ext>
            </a:extLst>
          </p:cNvPr>
          <p:cNvSpPr txBox="1">
            <a:spLocks noChangeArrowheads="1"/>
          </p:cNvSpPr>
          <p:nvPr/>
        </p:nvSpPr>
        <p:spPr bwMode="auto">
          <a:xfrm>
            <a:off x="5781882" y="6482779"/>
            <a:ext cx="5937852" cy="208968"/>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723900" algn="l"/>
                <a:tab pos="1447800" algn="l"/>
                <a:tab pos="2171700" algn="l"/>
                <a:tab pos="2895600" algn="l"/>
                <a:tab pos="3619500" algn="l"/>
              </a:tabLst>
            </a:pPr>
            <a:r>
              <a:rPr lang="en-GB" sz="1400" dirty="0">
                <a:latin typeface="Arial" panose="020B0604020202020204" pitchFamily="34" charset="0"/>
                <a:cs typeface="Arial" panose="020B0604020202020204" pitchFamily="34" charset="0"/>
              </a:rPr>
              <a:t>Frias JP et al. for the </a:t>
            </a:r>
            <a:r>
              <a:rPr lang="it-IT" sz="1400" dirty="0">
                <a:latin typeface="Arial" panose="020B0604020202020204" pitchFamily="34" charset="0"/>
                <a:cs typeface="Arial" panose="020B0604020202020204" pitchFamily="34" charset="0"/>
              </a:rPr>
              <a:t>SURMOUNT-2 Invest. 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Engl</a:t>
            </a:r>
            <a:r>
              <a:rPr lang="en-GB" sz="1400" dirty="0">
                <a:latin typeface="Arial" panose="020B0604020202020204" pitchFamily="34" charset="0"/>
                <a:cs typeface="Arial" panose="020B0604020202020204" pitchFamily="34" charset="0"/>
              </a:rPr>
              <a:t> J Med 2021</a:t>
            </a:r>
          </a:p>
        </p:txBody>
      </p:sp>
      <p:pic>
        <p:nvPicPr>
          <p:cNvPr id="5" name="Immagine 4">
            <a:extLst>
              <a:ext uri="{FF2B5EF4-FFF2-40B4-BE49-F238E27FC236}">
                <a16:creationId xmlns:a16="http://schemas.microsoft.com/office/drawing/2014/main" id="{F2581A9B-D02C-44D2-86F4-0DBDDB6125FD}"/>
              </a:ext>
            </a:extLst>
          </p:cNvPr>
          <p:cNvPicPr>
            <a:picLocks noChangeAspect="1"/>
          </p:cNvPicPr>
          <p:nvPr/>
        </p:nvPicPr>
        <p:blipFill>
          <a:blip r:embed="rId3"/>
          <a:stretch>
            <a:fillRect/>
          </a:stretch>
        </p:blipFill>
        <p:spPr>
          <a:xfrm>
            <a:off x="1954911" y="1403141"/>
            <a:ext cx="9310497" cy="4790921"/>
          </a:xfrm>
          <a:prstGeom prst="rect">
            <a:avLst/>
          </a:prstGeom>
        </p:spPr>
      </p:pic>
    </p:spTree>
    <p:extLst>
      <p:ext uri="{BB962C8B-B14F-4D97-AF65-F5344CB8AC3E}">
        <p14:creationId xmlns:p14="http://schemas.microsoft.com/office/powerpoint/2010/main" val="1922467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BCF8D48-31F9-4536-8523-44538091EC70}"/>
              </a:ext>
            </a:extLst>
          </p:cNvPr>
          <p:cNvSpPr txBox="1">
            <a:spLocks noChangeArrowheads="1"/>
          </p:cNvSpPr>
          <p:nvPr/>
        </p:nvSpPr>
        <p:spPr bwMode="auto">
          <a:xfrm>
            <a:off x="5781882" y="6482779"/>
            <a:ext cx="5937852" cy="208968"/>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723900" algn="l"/>
                <a:tab pos="1447800" algn="l"/>
                <a:tab pos="2171700" algn="l"/>
                <a:tab pos="2895600" algn="l"/>
                <a:tab pos="3619500" algn="l"/>
              </a:tabLst>
            </a:pPr>
            <a:r>
              <a:rPr lang="en-GB" sz="1400" dirty="0" err="1">
                <a:latin typeface="Arial" panose="020B0604020202020204" pitchFamily="34" charset="0"/>
                <a:cs typeface="Arial" panose="020B0604020202020204" pitchFamily="34" charset="0"/>
              </a:rPr>
              <a:t>Jastreboff</a:t>
            </a:r>
            <a:r>
              <a:rPr lang="en-GB" sz="1400" dirty="0">
                <a:latin typeface="Arial" panose="020B0604020202020204" pitchFamily="34" charset="0"/>
                <a:cs typeface="Arial" panose="020B0604020202020204" pitchFamily="34" charset="0"/>
              </a:rPr>
              <a:t> AM et al. for the </a:t>
            </a:r>
            <a:r>
              <a:rPr lang="it-IT" sz="1400" dirty="0">
                <a:latin typeface="Arial" panose="020B0604020202020204" pitchFamily="34" charset="0"/>
                <a:cs typeface="Arial" panose="020B0604020202020204" pitchFamily="34" charset="0"/>
              </a:rPr>
              <a:t>SURMOUNT-1 Invest. 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Engl</a:t>
            </a:r>
            <a:r>
              <a:rPr lang="en-GB" sz="1400" dirty="0">
                <a:latin typeface="Arial" panose="020B0604020202020204" pitchFamily="34" charset="0"/>
                <a:cs typeface="Arial" panose="020B0604020202020204" pitchFamily="34" charset="0"/>
              </a:rPr>
              <a:t> J Med 2022</a:t>
            </a:r>
          </a:p>
        </p:txBody>
      </p:sp>
      <p:pic>
        <p:nvPicPr>
          <p:cNvPr id="4" name="Immagine 3">
            <a:extLst>
              <a:ext uri="{FF2B5EF4-FFF2-40B4-BE49-F238E27FC236}">
                <a16:creationId xmlns:a16="http://schemas.microsoft.com/office/drawing/2014/main" id="{CC51710E-2B57-4250-9C34-92B9CE549C57}"/>
              </a:ext>
            </a:extLst>
          </p:cNvPr>
          <p:cNvPicPr>
            <a:picLocks noChangeAspect="1"/>
          </p:cNvPicPr>
          <p:nvPr/>
        </p:nvPicPr>
        <p:blipFill>
          <a:blip r:embed="rId2"/>
          <a:stretch>
            <a:fillRect/>
          </a:stretch>
        </p:blipFill>
        <p:spPr>
          <a:xfrm>
            <a:off x="1684591" y="28957"/>
            <a:ext cx="8675561" cy="571118"/>
          </a:xfrm>
          <a:prstGeom prst="rect">
            <a:avLst/>
          </a:prstGeom>
        </p:spPr>
      </p:pic>
      <p:pic>
        <p:nvPicPr>
          <p:cNvPr id="5" name="Immagine 4">
            <a:extLst>
              <a:ext uri="{FF2B5EF4-FFF2-40B4-BE49-F238E27FC236}">
                <a16:creationId xmlns:a16="http://schemas.microsoft.com/office/drawing/2014/main" id="{9B5AF3E5-22FA-4166-A0B1-8D945C4C75CA}"/>
              </a:ext>
            </a:extLst>
          </p:cNvPr>
          <p:cNvPicPr>
            <a:picLocks noChangeAspect="1"/>
          </p:cNvPicPr>
          <p:nvPr/>
        </p:nvPicPr>
        <p:blipFill>
          <a:blip r:embed="rId3"/>
          <a:stretch>
            <a:fillRect/>
          </a:stretch>
        </p:blipFill>
        <p:spPr>
          <a:xfrm>
            <a:off x="902208" y="1199388"/>
            <a:ext cx="10515600" cy="4953000"/>
          </a:xfrm>
          <a:prstGeom prst="rect">
            <a:avLst/>
          </a:prstGeom>
        </p:spPr>
      </p:pic>
    </p:spTree>
    <p:extLst>
      <p:ext uri="{BB962C8B-B14F-4D97-AF65-F5344CB8AC3E}">
        <p14:creationId xmlns:p14="http://schemas.microsoft.com/office/powerpoint/2010/main" val="2268619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BCF8D48-31F9-4536-8523-44538091EC70}"/>
              </a:ext>
            </a:extLst>
          </p:cNvPr>
          <p:cNvSpPr txBox="1">
            <a:spLocks noChangeArrowheads="1"/>
          </p:cNvSpPr>
          <p:nvPr/>
        </p:nvSpPr>
        <p:spPr bwMode="auto">
          <a:xfrm>
            <a:off x="5781882" y="6482779"/>
            <a:ext cx="5937852" cy="208968"/>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723900" algn="l"/>
                <a:tab pos="1447800" algn="l"/>
                <a:tab pos="2171700" algn="l"/>
                <a:tab pos="2895600" algn="l"/>
                <a:tab pos="3619500" algn="l"/>
              </a:tabLst>
            </a:pPr>
            <a:r>
              <a:rPr lang="en-GB" sz="1400" dirty="0" err="1">
                <a:latin typeface="Arial" panose="020B0604020202020204" pitchFamily="34" charset="0"/>
                <a:cs typeface="Arial" panose="020B0604020202020204" pitchFamily="34" charset="0"/>
              </a:rPr>
              <a:t>Jastreboff</a:t>
            </a:r>
            <a:r>
              <a:rPr lang="en-GB" sz="1400" dirty="0">
                <a:latin typeface="Arial" panose="020B0604020202020204" pitchFamily="34" charset="0"/>
                <a:cs typeface="Arial" panose="020B0604020202020204" pitchFamily="34" charset="0"/>
              </a:rPr>
              <a:t> AM et al. for the </a:t>
            </a:r>
            <a:r>
              <a:rPr lang="it-IT" sz="1400" dirty="0">
                <a:latin typeface="Arial" panose="020B0604020202020204" pitchFamily="34" charset="0"/>
                <a:cs typeface="Arial" panose="020B0604020202020204" pitchFamily="34" charset="0"/>
              </a:rPr>
              <a:t>SURMOUNT-1 Invest. N</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Engl</a:t>
            </a:r>
            <a:r>
              <a:rPr lang="en-GB" sz="1400" dirty="0">
                <a:latin typeface="Arial" panose="020B0604020202020204" pitchFamily="34" charset="0"/>
                <a:cs typeface="Arial" panose="020B0604020202020204" pitchFamily="34" charset="0"/>
              </a:rPr>
              <a:t> J Med 2022</a:t>
            </a:r>
          </a:p>
        </p:txBody>
      </p:sp>
      <p:pic>
        <p:nvPicPr>
          <p:cNvPr id="4" name="Immagine 3">
            <a:extLst>
              <a:ext uri="{FF2B5EF4-FFF2-40B4-BE49-F238E27FC236}">
                <a16:creationId xmlns:a16="http://schemas.microsoft.com/office/drawing/2014/main" id="{CC51710E-2B57-4250-9C34-92B9CE549C57}"/>
              </a:ext>
            </a:extLst>
          </p:cNvPr>
          <p:cNvPicPr>
            <a:picLocks noChangeAspect="1"/>
          </p:cNvPicPr>
          <p:nvPr/>
        </p:nvPicPr>
        <p:blipFill>
          <a:blip r:embed="rId2"/>
          <a:stretch>
            <a:fillRect/>
          </a:stretch>
        </p:blipFill>
        <p:spPr>
          <a:xfrm>
            <a:off x="1684591" y="28957"/>
            <a:ext cx="8675561" cy="571118"/>
          </a:xfrm>
          <a:prstGeom prst="rect">
            <a:avLst/>
          </a:prstGeom>
        </p:spPr>
      </p:pic>
      <p:pic>
        <p:nvPicPr>
          <p:cNvPr id="2" name="Immagine 1">
            <a:extLst>
              <a:ext uri="{FF2B5EF4-FFF2-40B4-BE49-F238E27FC236}">
                <a16:creationId xmlns:a16="http://schemas.microsoft.com/office/drawing/2014/main" id="{9E1CEA15-BC70-448F-B524-17EBB2C0C853}"/>
              </a:ext>
            </a:extLst>
          </p:cNvPr>
          <p:cNvPicPr>
            <a:picLocks noChangeAspect="1"/>
          </p:cNvPicPr>
          <p:nvPr/>
        </p:nvPicPr>
        <p:blipFill>
          <a:blip r:embed="rId3"/>
          <a:stretch>
            <a:fillRect/>
          </a:stretch>
        </p:blipFill>
        <p:spPr>
          <a:xfrm>
            <a:off x="1719262" y="591883"/>
            <a:ext cx="8753475" cy="5838825"/>
          </a:xfrm>
          <a:prstGeom prst="rect">
            <a:avLst/>
          </a:prstGeom>
        </p:spPr>
      </p:pic>
      <p:sp>
        <p:nvSpPr>
          <p:cNvPr id="6" name="Rettangolo 5">
            <a:extLst>
              <a:ext uri="{FF2B5EF4-FFF2-40B4-BE49-F238E27FC236}">
                <a16:creationId xmlns:a16="http://schemas.microsoft.com/office/drawing/2014/main" id="{04B91A65-DF38-476C-9D5B-18038F742FF6}"/>
              </a:ext>
            </a:extLst>
          </p:cNvPr>
          <p:cNvSpPr/>
          <p:nvPr/>
        </p:nvSpPr>
        <p:spPr>
          <a:xfrm>
            <a:off x="1771858" y="3002597"/>
            <a:ext cx="8588294" cy="14871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9F4C6FF8-ECFD-48C7-BC85-E54D9BC26C79}"/>
              </a:ext>
            </a:extLst>
          </p:cNvPr>
          <p:cNvSpPr/>
          <p:nvPr/>
        </p:nvSpPr>
        <p:spPr>
          <a:xfrm>
            <a:off x="1777954" y="4779264"/>
            <a:ext cx="8588294" cy="15849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4504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BCF8D48-31F9-4536-8523-44538091EC70}"/>
              </a:ext>
            </a:extLst>
          </p:cNvPr>
          <p:cNvSpPr txBox="1">
            <a:spLocks noChangeArrowheads="1"/>
          </p:cNvSpPr>
          <p:nvPr/>
        </p:nvSpPr>
        <p:spPr bwMode="auto">
          <a:xfrm>
            <a:off x="5781882" y="6482779"/>
            <a:ext cx="5937852" cy="208968"/>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723900" algn="l"/>
                <a:tab pos="1447800" algn="l"/>
                <a:tab pos="2171700" algn="l"/>
                <a:tab pos="2895600" algn="l"/>
                <a:tab pos="3619500" algn="l"/>
              </a:tabLst>
            </a:pPr>
            <a:r>
              <a:rPr lang="en-GB" sz="1400" dirty="0" err="1">
                <a:latin typeface="Arial" panose="020B0604020202020204" pitchFamily="34" charset="0"/>
                <a:cs typeface="Arial" panose="020B0604020202020204" pitchFamily="34" charset="0"/>
              </a:rPr>
              <a:t>Aronne</a:t>
            </a:r>
            <a:r>
              <a:rPr lang="en-GB" sz="1400" dirty="0">
                <a:latin typeface="Arial" panose="020B0604020202020204" pitchFamily="34" charset="0"/>
                <a:cs typeface="Arial" panose="020B0604020202020204" pitchFamily="34" charset="0"/>
              </a:rPr>
              <a:t> LJ et al. for the </a:t>
            </a:r>
            <a:r>
              <a:rPr lang="it-IT" sz="1400" dirty="0">
                <a:latin typeface="Arial" panose="020B0604020202020204" pitchFamily="34" charset="0"/>
                <a:cs typeface="Arial" panose="020B0604020202020204" pitchFamily="34" charset="0"/>
              </a:rPr>
              <a:t>SURMOUNT-4 Invest. JAMA 2024</a:t>
            </a:r>
            <a:endParaRPr lang="en-GB" sz="1400" dirty="0">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1F2B27B0-AA20-443C-B3BB-B38A3B46E75B}"/>
              </a:ext>
            </a:extLst>
          </p:cNvPr>
          <p:cNvPicPr>
            <a:picLocks noChangeAspect="1"/>
          </p:cNvPicPr>
          <p:nvPr/>
        </p:nvPicPr>
        <p:blipFill>
          <a:blip r:embed="rId2"/>
          <a:stretch>
            <a:fillRect/>
          </a:stretch>
        </p:blipFill>
        <p:spPr>
          <a:xfrm>
            <a:off x="2236470" y="0"/>
            <a:ext cx="7719060" cy="1296331"/>
          </a:xfrm>
          <a:prstGeom prst="rect">
            <a:avLst/>
          </a:prstGeom>
        </p:spPr>
      </p:pic>
      <p:grpSp>
        <p:nvGrpSpPr>
          <p:cNvPr id="9" name="Gruppo 8">
            <a:extLst>
              <a:ext uri="{FF2B5EF4-FFF2-40B4-BE49-F238E27FC236}">
                <a16:creationId xmlns:a16="http://schemas.microsoft.com/office/drawing/2014/main" id="{FEEB188F-3EA3-4C0F-8889-B31F37309E95}"/>
              </a:ext>
            </a:extLst>
          </p:cNvPr>
          <p:cNvGrpSpPr/>
          <p:nvPr/>
        </p:nvGrpSpPr>
        <p:grpSpPr>
          <a:xfrm>
            <a:off x="1116711" y="1237297"/>
            <a:ext cx="10306050" cy="5288471"/>
            <a:chOff x="1116711" y="1237297"/>
            <a:chExt cx="10306050" cy="5288471"/>
          </a:xfrm>
        </p:grpSpPr>
        <p:pic>
          <p:nvPicPr>
            <p:cNvPr id="6" name="Immagine 5">
              <a:extLst>
                <a:ext uri="{FF2B5EF4-FFF2-40B4-BE49-F238E27FC236}">
                  <a16:creationId xmlns:a16="http://schemas.microsoft.com/office/drawing/2014/main" id="{F71E83E7-C457-487C-B6D7-3A8E0FAB2951}"/>
                </a:ext>
              </a:extLst>
            </p:cNvPr>
            <p:cNvPicPr>
              <a:picLocks noChangeAspect="1"/>
            </p:cNvPicPr>
            <p:nvPr/>
          </p:nvPicPr>
          <p:blipFill>
            <a:blip r:embed="rId3"/>
            <a:stretch>
              <a:fillRect/>
            </a:stretch>
          </p:blipFill>
          <p:spPr>
            <a:xfrm>
              <a:off x="1116711" y="1237297"/>
              <a:ext cx="10306050" cy="5114925"/>
            </a:xfrm>
            <a:prstGeom prst="rect">
              <a:avLst/>
            </a:prstGeom>
          </p:spPr>
        </p:pic>
        <p:sp>
          <p:nvSpPr>
            <p:cNvPr id="7" name="Rettangolo 6">
              <a:extLst>
                <a:ext uri="{FF2B5EF4-FFF2-40B4-BE49-F238E27FC236}">
                  <a16:creationId xmlns:a16="http://schemas.microsoft.com/office/drawing/2014/main" id="{B31E0532-7081-4339-A07A-D943BF8A4007}"/>
                </a:ext>
              </a:extLst>
            </p:cNvPr>
            <p:cNvSpPr/>
            <p:nvPr/>
          </p:nvSpPr>
          <p:spPr>
            <a:xfrm>
              <a:off x="1116711" y="1237297"/>
              <a:ext cx="401193" cy="472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297B571B-A385-42B0-AC48-DB8A1073ECCB}"/>
                </a:ext>
              </a:extLst>
            </p:cNvPr>
            <p:cNvSpPr/>
            <p:nvPr/>
          </p:nvSpPr>
          <p:spPr>
            <a:xfrm>
              <a:off x="1122807" y="6053137"/>
              <a:ext cx="1113663" cy="472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279533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BCF8D48-31F9-4536-8523-44538091EC70}"/>
              </a:ext>
            </a:extLst>
          </p:cNvPr>
          <p:cNvSpPr txBox="1">
            <a:spLocks noChangeArrowheads="1"/>
          </p:cNvSpPr>
          <p:nvPr/>
        </p:nvSpPr>
        <p:spPr bwMode="auto">
          <a:xfrm>
            <a:off x="5781882" y="6482779"/>
            <a:ext cx="5937852" cy="208968"/>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723900" algn="l"/>
                <a:tab pos="1447800" algn="l"/>
                <a:tab pos="2171700" algn="l"/>
                <a:tab pos="2895600" algn="l"/>
                <a:tab pos="3619500" algn="l"/>
              </a:tabLst>
            </a:pPr>
            <a:r>
              <a:rPr lang="en-GB" sz="1400" dirty="0" err="1">
                <a:latin typeface="Arial" panose="020B0604020202020204" pitchFamily="34" charset="0"/>
                <a:cs typeface="Arial" panose="020B0604020202020204" pitchFamily="34" charset="0"/>
              </a:rPr>
              <a:t>Aronne</a:t>
            </a:r>
            <a:r>
              <a:rPr lang="en-GB" sz="1400" dirty="0">
                <a:latin typeface="Arial" panose="020B0604020202020204" pitchFamily="34" charset="0"/>
                <a:cs typeface="Arial" panose="020B0604020202020204" pitchFamily="34" charset="0"/>
              </a:rPr>
              <a:t> LJ et al. for the </a:t>
            </a:r>
            <a:r>
              <a:rPr lang="it-IT" sz="1400" dirty="0">
                <a:latin typeface="Arial" panose="020B0604020202020204" pitchFamily="34" charset="0"/>
                <a:cs typeface="Arial" panose="020B0604020202020204" pitchFamily="34" charset="0"/>
              </a:rPr>
              <a:t>SURMOUNT-4 Invest. JAMA 2024</a:t>
            </a:r>
            <a:endParaRPr lang="en-GB" sz="1400" dirty="0">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1F2B27B0-AA20-443C-B3BB-B38A3B46E75B}"/>
              </a:ext>
            </a:extLst>
          </p:cNvPr>
          <p:cNvPicPr>
            <a:picLocks noChangeAspect="1"/>
          </p:cNvPicPr>
          <p:nvPr/>
        </p:nvPicPr>
        <p:blipFill>
          <a:blip r:embed="rId2"/>
          <a:stretch>
            <a:fillRect/>
          </a:stretch>
        </p:blipFill>
        <p:spPr>
          <a:xfrm>
            <a:off x="2236470" y="0"/>
            <a:ext cx="7719060" cy="1296331"/>
          </a:xfrm>
          <a:prstGeom prst="rect">
            <a:avLst/>
          </a:prstGeom>
        </p:spPr>
      </p:pic>
      <p:grpSp>
        <p:nvGrpSpPr>
          <p:cNvPr id="5" name="Gruppo 4">
            <a:extLst>
              <a:ext uri="{FF2B5EF4-FFF2-40B4-BE49-F238E27FC236}">
                <a16:creationId xmlns:a16="http://schemas.microsoft.com/office/drawing/2014/main" id="{E7DAE769-C97D-4AE0-B85C-B217B34E950C}"/>
              </a:ext>
            </a:extLst>
          </p:cNvPr>
          <p:cNvGrpSpPr/>
          <p:nvPr/>
        </p:nvGrpSpPr>
        <p:grpSpPr>
          <a:xfrm>
            <a:off x="1208151" y="1310449"/>
            <a:ext cx="9852850" cy="5066919"/>
            <a:chOff x="1208151" y="1310449"/>
            <a:chExt cx="9852850" cy="5066919"/>
          </a:xfrm>
        </p:grpSpPr>
        <p:pic>
          <p:nvPicPr>
            <p:cNvPr id="4" name="Immagine 3">
              <a:extLst>
                <a:ext uri="{FF2B5EF4-FFF2-40B4-BE49-F238E27FC236}">
                  <a16:creationId xmlns:a16="http://schemas.microsoft.com/office/drawing/2014/main" id="{EDA04BD3-D596-4B76-BF97-0206E7A717AD}"/>
                </a:ext>
              </a:extLst>
            </p:cNvPr>
            <p:cNvPicPr>
              <a:picLocks noChangeAspect="1"/>
            </p:cNvPicPr>
            <p:nvPr/>
          </p:nvPicPr>
          <p:blipFill>
            <a:blip r:embed="rId3"/>
            <a:stretch>
              <a:fillRect/>
            </a:stretch>
          </p:blipFill>
          <p:spPr>
            <a:xfrm>
              <a:off x="1240726" y="1376743"/>
              <a:ext cx="9820275" cy="5000625"/>
            </a:xfrm>
            <a:prstGeom prst="rect">
              <a:avLst/>
            </a:prstGeom>
          </p:spPr>
        </p:pic>
        <p:sp>
          <p:nvSpPr>
            <p:cNvPr id="10" name="Rettangolo 9">
              <a:extLst>
                <a:ext uri="{FF2B5EF4-FFF2-40B4-BE49-F238E27FC236}">
                  <a16:creationId xmlns:a16="http://schemas.microsoft.com/office/drawing/2014/main" id="{A7B2F902-16AE-4ADC-9F06-CC50DAB35C69}"/>
                </a:ext>
              </a:extLst>
            </p:cNvPr>
            <p:cNvSpPr/>
            <p:nvPr/>
          </p:nvSpPr>
          <p:spPr>
            <a:xfrm>
              <a:off x="1208151" y="1310449"/>
              <a:ext cx="401193" cy="472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388024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71472" y="-220091"/>
            <a:ext cx="9760035" cy="1325563"/>
          </a:xfrm>
        </p:spPr>
        <p:txBody>
          <a:bodyPr>
            <a:normAutofit/>
          </a:bodyPr>
          <a:lstStyle/>
          <a:p>
            <a:r>
              <a:rPr lang="en-US" sz="3200" dirty="0">
                <a:solidFill>
                  <a:srgbClr val="00B0F0"/>
                </a:solidFill>
                <a:latin typeface="+mn-lt"/>
              </a:rPr>
              <a:t>CVD is the primary cause of mortality in obesity</a:t>
            </a:r>
            <a:endParaRPr lang="en-GB" sz="3200" dirty="0">
              <a:solidFill>
                <a:srgbClr val="00B0F0"/>
              </a:solidFill>
              <a:latin typeface="+mn-lt"/>
            </a:endParaRPr>
          </a:p>
        </p:txBody>
      </p:sp>
      <p:sp>
        <p:nvSpPr>
          <p:cNvPr id="4" name="TextBox 3"/>
          <p:cNvSpPr txBox="1"/>
          <p:nvPr/>
        </p:nvSpPr>
        <p:spPr>
          <a:xfrm>
            <a:off x="8931814" y="6355548"/>
            <a:ext cx="2699693" cy="340606"/>
          </a:xfrm>
          <a:prstGeom prst="rect">
            <a:avLst/>
          </a:prstGeom>
          <a:noFill/>
        </p:spPr>
        <p:txBody>
          <a:bodyPr wrap="none" lIns="120227" tIns="61976" rIns="120227" bIns="61976" rtlCol="0" anchor="b">
            <a:spAutoFit/>
          </a:bodyPr>
          <a:lstStyle/>
          <a:p>
            <a:pPr algn="r" defTabSz="914377"/>
            <a:r>
              <a:rPr lang="en-CA" sz="1400" dirty="0">
                <a:latin typeface="Arial" panose="020B0604020202020204" pitchFamily="34" charset="0"/>
                <a:cs typeface="Arial" panose="020B0604020202020204" pitchFamily="34" charset="0"/>
              </a:rPr>
              <a:t>Yu et al. </a:t>
            </a:r>
            <a:r>
              <a:rPr lang="sv-SE" sz="1400" dirty="0">
                <a:latin typeface="Arial" panose="020B0604020202020204" pitchFamily="34" charset="0"/>
                <a:cs typeface="Arial" panose="020B0604020202020204" pitchFamily="34" charset="0"/>
              </a:rPr>
              <a:t>Ann Intern Med 2017</a:t>
            </a:r>
            <a:endParaRPr lang="en-CA" sz="1400" dirty="0">
              <a:latin typeface="Arial" panose="020B0604020202020204" pitchFamily="34" charset="0"/>
              <a:cs typeface="Arial" panose="020B0604020202020204" pitchFamily="34" charset="0"/>
            </a:endParaRPr>
          </a:p>
        </p:txBody>
      </p:sp>
      <p:grpSp>
        <p:nvGrpSpPr>
          <p:cNvPr id="5" name="Gruppo 4">
            <a:extLst>
              <a:ext uri="{FF2B5EF4-FFF2-40B4-BE49-F238E27FC236}">
                <a16:creationId xmlns:a16="http://schemas.microsoft.com/office/drawing/2014/main" id="{5307BC63-107E-4F9E-9D2B-C35DC29E9CEE}"/>
              </a:ext>
            </a:extLst>
          </p:cNvPr>
          <p:cNvGrpSpPr/>
          <p:nvPr/>
        </p:nvGrpSpPr>
        <p:grpSpPr>
          <a:xfrm>
            <a:off x="2944051" y="1088307"/>
            <a:ext cx="6260596" cy="4719429"/>
            <a:chOff x="402019" y="1088307"/>
            <a:chExt cx="6260596" cy="4719429"/>
          </a:xfrm>
        </p:grpSpPr>
        <p:sp>
          <p:nvSpPr>
            <p:cNvPr id="33" name="Rounded Rectangle 32"/>
            <p:cNvSpPr/>
            <p:nvPr/>
          </p:nvSpPr>
          <p:spPr>
            <a:xfrm>
              <a:off x="402019" y="3334272"/>
              <a:ext cx="5943918" cy="492443"/>
            </a:xfrm>
            <a:prstGeom prst="roundRect">
              <a:avLst/>
            </a:prstGeom>
            <a:solidFill>
              <a:srgbClr val="E0DED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FFFF"/>
                </a:solidFill>
              </a:endParaRPr>
            </a:p>
          </p:txBody>
        </p:sp>
        <p:sp>
          <p:nvSpPr>
            <p:cNvPr id="34" name="Rounded Rectangle 33"/>
            <p:cNvSpPr/>
            <p:nvPr/>
          </p:nvSpPr>
          <p:spPr>
            <a:xfrm>
              <a:off x="402019" y="4646385"/>
              <a:ext cx="5943918" cy="492443"/>
            </a:xfrm>
            <a:prstGeom prst="roundRect">
              <a:avLst/>
            </a:prstGeom>
            <a:solidFill>
              <a:srgbClr val="E0DED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FFFF"/>
                </a:solidFill>
              </a:endParaRPr>
            </a:p>
          </p:txBody>
        </p:sp>
        <p:sp>
          <p:nvSpPr>
            <p:cNvPr id="21" name="Rounded Rectangle 20"/>
            <p:cNvSpPr/>
            <p:nvPr/>
          </p:nvSpPr>
          <p:spPr>
            <a:xfrm>
              <a:off x="402019" y="2018848"/>
              <a:ext cx="5943918" cy="492443"/>
            </a:xfrm>
            <a:prstGeom prst="roundRect">
              <a:avLst/>
            </a:prstGeom>
            <a:solidFill>
              <a:srgbClr val="E0DED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FFFF"/>
                </a:solidFill>
              </a:endParaRPr>
            </a:p>
          </p:txBody>
        </p:sp>
        <p:graphicFrame>
          <p:nvGraphicFramePr>
            <p:cNvPr id="13" name="Content Placeholder 7"/>
            <p:cNvGraphicFramePr>
              <a:graphicFrameLocks/>
            </p:cNvGraphicFramePr>
            <p:nvPr>
              <p:extLst>
                <p:ext uri="{D42A27DB-BD31-4B8C-83A1-F6EECF244321}">
                  <p14:modId xmlns:p14="http://schemas.microsoft.com/office/powerpoint/2010/main" val="3981207528"/>
                </p:ext>
              </p:extLst>
            </p:nvPr>
          </p:nvGraphicFramePr>
          <p:xfrm>
            <a:off x="1862615" y="1633998"/>
            <a:ext cx="4800000" cy="4080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952854" y="2016816"/>
              <a:ext cx="1334724" cy="461665"/>
            </a:xfrm>
            <a:prstGeom prst="rect">
              <a:avLst/>
            </a:prstGeom>
            <a:noFill/>
          </p:spPr>
          <p:txBody>
            <a:bodyPr wrap="none" rtlCol="0">
              <a:spAutoFit/>
            </a:bodyPr>
            <a:lstStyle/>
            <a:p>
              <a:pPr algn="r"/>
              <a:r>
                <a:rPr lang="en-GB" sz="1200" b="1" dirty="0">
                  <a:solidFill>
                    <a:srgbClr val="001965"/>
                  </a:solidFill>
                </a:rPr>
                <a:t>Underweight</a:t>
              </a:r>
              <a:br>
                <a:rPr lang="en-GB" sz="1200" b="1" dirty="0">
                  <a:solidFill>
                    <a:srgbClr val="001965"/>
                  </a:solidFill>
                </a:rPr>
              </a:br>
              <a:r>
                <a:rPr lang="en-GB" sz="1200" dirty="0">
                  <a:solidFill>
                    <a:srgbClr val="001965"/>
                  </a:solidFill>
                </a:rPr>
                <a:t>(BMI &lt;18.5 kg/m</a:t>
              </a:r>
              <a:r>
                <a:rPr lang="en-GB" sz="1200" baseline="30000" dirty="0">
                  <a:solidFill>
                    <a:srgbClr val="001965"/>
                  </a:solidFill>
                </a:rPr>
                <a:t>2</a:t>
              </a:r>
              <a:r>
                <a:rPr lang="en-GB" sz="1200" dirty="0">
                  <a:solidFill>
                    <a:srgbClr val="001965"/>
                  </a:solidFill>
                </a:rPr>
                <a:t>)</a:t>
              </a:r>
              <a:endParaRPr lang="en-GB" sz="1200" baseline="30000" dirty="0">
                <a:solidFill>
                  <a:srgbClr val="001965"/>
                </a:solidFill>
              </a:endParaRPr>
            </a:p>
          </p:txBody>
        </p:sp>
        <p:sp>
          <p:nvSpPr>
            <p:cNvPr id="15" name="TextBox 14"/>
            <p:cNvSpPr txBox="1"/>
            <p:nvPr/>
          </p:nvSpPr>
          <p:spPr>
            <a:xfrm>
              <a:off x="718815" y="2674528"/>
              <a:ext cx="1568763" cy="461665"/>
            </a:xfrm>
            <a:prstGeom prst="rect">
              <a:avLst/>
            </a:prstGeom>
            <a:noFill/>
          </p:spPr>
          <p:txBody>
            <a:bodyPr wrap="none" rtlCol="0">
              <a:spAutoFit/>
            </a:bodyPr>
            <a:lstStyle/>
            <a:p>
              <a:pPr algn="r"/>
              <a:r>
                <a:rPr lang="en-GB" sz="1200" b="1" dirty="0">
                  <a:solidFill>
                    <a:srgbClr val="001965"/>
                  </a:solidFill>
                </a:rPr>
                <a:t>Healthy weight</a:t>
              </a:r>
              <a:br>
                <a:rPr lang="en-GB" sz="1200" b="1" dirty="0">
                  <a:solidFill>
                    <a:srgbClr val="001965"/>
                  </a:solidFill>
                </a:rPr>
              </a:br>
              <a:r>
                <a:rPr lang="en-GB" sz="1200" dirty="0">
                  <a:solidFill>
                    <a:srgbClr val="001965"/>
                  </a:solidFill>
                </a:rPr>
                <a:t>(BMI 18.5–&lt;25 kg/m</a:t>
              </a:r>
              <a:r>
                <a:rPr lang="en-GB" sz="1200" baseline="30000" dirty="0">
                  <a:solidFill>
                    <a:srgbClr val="001965"/>
                  </a:solidFill>
                </a:rPr>
                <a:t>2</a:t>
              </a:r>
              <a:r>
                <a:rPr lang="en-GB" sz="1200" dirty="0">
                  <a:solidFill>
                    <a:srgbClr val="001965"/>
                  </a:solidFill>
                </a:rPr>
                <a:t>)</a:t>
              </a:r>
              <a:endParaRPr lang="en-GB" sz="1200" baseline="30000" dirty="0">
                <a:solidFill>
                  <a:srgbClr val="001965"/>
                </a:solidFill>
              </a:endParaRPr>
            </a:p>
          </p:txBody>
        </p:sp>
        <p:sp>
          <p:nvSpPr>
            <p:cNvPr id="16" name="TextBox 15"/>
            <p:cNvSpPr txBox="1"/>
            <p:nvPr/>
          </p:nvSpPr>
          <p:spPr>
            <a:xfrm>
              <a:off x="835835" y="3989952"/>
              <a:ext cx="1451743" cy="461665"/>
            </a:xfrm>
            <a:prstGeom prst="rect">
              <a:avLst/>
            </a:prstGeom>
            <a:noFill/>
          </p:spPr>
          <p:txBody>
            <a:bodyPr wrap="none" rtlCol="0">
              <a:spAutoFit/>
            </a:bodyPr>
            <a:lstStyle/>
            <a:p>
              <a:pPr algn="r"/>
              <a:r>
                <a:rPr lang="en-GB" sz="1200" b="1" dirty="0">
                  <a:solidFill>
                    <a:srgbClr val="001965"/>
                  </a:solidFill>
                </a:rPr>
                <a:t>Obesity class I</a:t>
              </a:r>
              <a:br>
                <a:rPr lang="en-GB" sz="1200" b="1" dirty="0">
                  <a:solidFill>
                    <a:srgbClr val="001965"/>
                  </a:solidFill>
                </a:rPr>
              </a:br>
              <a:r>
                <a:rPr lang="en-GB" sz="1200" dirty="0">
                  <a:solidFill>
                    <a:srgbClr val="001965"/>
                  </a:solidFill>
                </a:rPr>
                <a:t>(BMI 30–&lt;35 kg/m</a:t>
              </a:r>
              <a:r>
                <a:rPr lang="en-GB" sz="1200" baseline="30000" dirty="0">
                  <a:solidFill>
                    <a:srgbClr val="001965"/>
                  </a:solidFill>
                </a:rPr>
                <a:t>2</a:t>
              </a:r>
              <a:r>
                <a:rPr lang="en-GB" sz="1200" dirty="0">
                  <a:solidFill>
                    <a:srgbClr val="001965"/>
                  </a:solidFill>
                </a:rPr>
                <a:t>)</a:t>
              </a:r>
              <a:endParaRPr lang="en-GB" sz="1200" baseline="30000" dirty="0">
                <a:solidFill>
                  <a:srgbClr val="001965"/>
                </a:solidFill>
              </a:endParaRPr>
            </a:p>
          </p:txBody>
        </p:sp>
        <p:sp>
          <p:nvSpPr>
            <p:cNvPr id="17" name="TextBox 16"/>
            <p:cNvSpPr txBox="1"/>
            <p:nvPr/>
          </p:nvSpPr>
          <p:spPr>
            <a:xfrm>
              <a:off x="1069873" y="4647663"/>
              <a:ext cx="1217705" cy="461665"/>
            </a:xfrm>
            <a:prstGeom prst="rect">
              <a:avLst/>
            </a:prstGeom>
            <a:noFill/>
          </p:spPr>
          <p:txBody>
            <a:bodyPr wrap="none" rtlCol="0">
              <a:spAutoFit/>
            </a:bodyPr>
            <a:lstStyle/>
            <a:p>
              <a:pPr algn="r"/>
              <a:r>
                <a:rPr lang="en-GB" sz="1200" b="1" dirty="0">
                  <a:solidFill>
                    <a:srgbClr val="001965"/>
                  </a:solidFill>
                </a:rPr>
                <a:t>Obesity class ≥II</a:t>
              </a:r>
              <a:br>
                <a:rPr lang="en-GB" sz="1200" dirty="0">
                  <a:solidFill>
                    <a:srgbClr val="001965"/>
                  </a:solidFill>
                </a:rPr>
              </a:br>
              <a:r>
                <a:rPr lang="en-GB" sz="1200" dirty="0">
                  <a:solidFill>
                    <a:srgbClr val="001965"/>
                  </a:solidFill>
                </a:rPr>
                <a:t>(BMI ≥35 kg/m</a:t>
              </a:r>
              <a:r>
                <a:rPr lang="en-GB" sz="1200" baseline="30000" dirty="0">
                  <a:solidFill>
                    <a:srgbClr val="001965"/>
                  </a:solidFill>
                </a:rPr>
                <a:t>2</a:t>
              </a:r>
              <a:r>
                <a:rPr lang="en-GB" sz="1200" dirty="0">
                  <a:solidFill>
                    <a:srgbClr val="001965"/>
                  </a:solidFill>
                </a:rPr>
                <a:t>)</a:t>
              </a:r>
              <a:endParaRPr lang="en-GB" sz="1200" baseline="30000" dirty="0">
                <a:solidFill>
                  <a:srgbClr val="001965"/>
                </a:solidFill>
              </a:endParaRPr>
            </a:p>
          </p:txBody>
        </p:sp>
        <p:sp>
          <p:nvSpPr>
            <p:cNvPr id="18" name="TextBox 17"/>
            <p:cNvSpPr txBox="1"/>
            <p:nvPr/>
          </p:nvSpPr>
          <p:spPr>
            <a:xfrm>
              <a:off x="835835" y="3334780"/>
              <a:ext cx="1451743" cy="461665"/>
            </a:xfrm>
            <a:prstGeom prst="rect">
              <a:avLst/>
            </a:prstGeom>
            <a:noFill/>
          </p:spPr>
          <p:txBody>
            <a:bodyPr wrap="none" rtlCol="0">
              <a:spAutoFit/>
            </a:bodyPr>
            <a:lstStyle/>
            <a:p>
              <a:pPr algn="r"/>
              <a:r>
                <a:rPr lang="en-GB" sz="1200" b="1" dirty="0">
                  <a:solidFill>
                    <a:srgbClr val="001965"/>
                  </a:solidFill>
                </a:rPr>
                <a:t>Overweight</a:t>
              </a:r>
              <a:br>
                <a:rPr lang="en-GB" sz="1200" b="1" dirty="0">
                  <a:solidFill>
                    <a:srgbClr val="001965"/>
                  </a:solidFill>
                </a:rPr>
              </a:br>
              <a:r>
                <a:rPr lang="en-GB" sz="1200" dirty="0">
                  <a:solidFill>
                    <a:srgbClr val="001965"/>
                  </a:solidFill>
                </a:rPr>
                <a:t>(BMI 25–&lt;30 kg/m</a:t>
              </a:r>
              <a:r>
                <a:rPr lang="en-GB" sz="1200" baseline="30000" dirty="0">
                  <a:solidFill>
                    <a:srgbClr val="001965"/>
                  </a:solidFill>
                </a:rPr>
                <a:t>2</a:t>
              </a:r>
              <a:r>
                <a:rPr lang="en-GB" sz="1200" dirty="0">
                  <a:solidFill>
                    <a:srgbClr val="001965"/>
                  </a:solidFill>
                </a:rPr>
                <a:t>)</a:t>
              </a:r>
              <a:endParaRPr lang="en-GB" sz="1200" baseline="30000" dirty="0">
                <a:solidFill>
                  <a:srgbClr val="001965"/>
                </a:solidFill>
              </a:endParaRPr>
            </a:p>
          </p:txBody>
        </p:sp>
        <p:sp>
          <p:nvSpPr>
            <p:cNvPr id="26" name="TextBox 25"/>
            <p:cNvSpPr txBox="1"/>
            <p:nvPr/>
          </p:nvSpPr>
          <p:spPr>
            <a:xfrm>
              <a:off x="2597160" y="1088307"/>
              <a:ext cx="3330913" cy="584775"/>
            </a:xfrm>
            <a:prstGeom prst="rect">
              <a:avLst/>
            </a:prstGeom>
            <a:noFill/>
          </p:spPr>
          <p:txBody>
            <a:bodyPr wrap="none" rtlCol="0">
              <a:spAutoFit/>
            </a:bodyPr>
            <a:lstStyle/>
            <a:p>
              <a:pPr algn="ctr"/>
              <a:r>
                <a:rPr lang="en-GB" sz="1600" b="1" dirty="0">
                  <a:solidFill>
                    <a:srgbClr val="001965"/>
                  </a:solidFill>
                </a:rPr>
                <a:t>Association between maximum BMI</a:t>
              </a:r>
              <a:br>
                <a:rPr lang="en-GB" sz="1600" b="1" dirty="0">
                  <a:solidFill>
                    <a:srgbClr val="001965"/>
                  </a:solidFill>
                </a:rPr>
              </a:br>
              <a:r>
                <a:rPr lang="en-GB" sz="1600" b="1" dirty="0">
                  <a:solidFill>
                    <a:srgbClr val="001965"/>
                  </a:solidFill>
                </a:rPr>
                <a:t>and mortality due to CVD, n=225,072</a:t>
              </a:r>
              <a:endParaRPr lang="en-GB" sz="1600" b="1" baseline="30000" dirty="0">
                <a:solidFill>
                  <a:srgbClr val="001965"/>
                </a:solidFill>
              </a:endParaRPr>
            </a:p>
          </p:txBody>
        </p:sp>
        <p:sp>
          <p:nvSpPr>
            <p:cNvPr id="6" name="TextBox 5"/>
            <p:cNvSpPr txBox="1"/>
            <p:nvPr/>
          </p:nvSpPr>
          <p:spPr>
            <a:xfrm>
              <a:off x="3761649" y="5510281"/>
              <a:ext cx="1048620" cy="297455"/>
            </a:xfrm>
            <a:prstGeom prst="rect">
              <a:avLst/>
            </a:prstGeom>
            <a:noFill/>
          </p:spPr>
          <p:txBody>
            <a:bodyPr wrap="none" rtlCol="0">
              <a:spAutoFit/>
            </a:bodyPr>
            <a:lstStyle/>
            <a:p>
              <a:pPr algn="ctr"/>
              <a:r>
                <a:rPr lang="en-GB" sz="1333" b="1" dirty="0">
                  <a:solidFill>
                    <a:srgbClr val="001965"/>
                  </a:solidFill>
                </a:rPr>
                <a:t>Hazard ratio</a:t>
              </a:r>
              <a:endParaRPr lang="en-GB" sz="1333" dirty="0">
                <a:solidFill>
                  <a:srgbClr val="001965"/>
                </a:solidFill>
              </a:endParaRPr>
            </a:p>
          </p:txBody>
        </p:sp>
      </p:grpSp>
      <p:sp>
        <p:nvSpPr>
          <p:cNvPr id="7" name="TextBox 6"/>
          <p:cNvSpPr txBox="1"/>
          <p:nvPr/>
        </p:nvSpPr>
        <p:spPr>
          <a:xfrm>
            <a:off x="3034218" y="6003120"/>
            <a:ext cx="2002023" cy="276999"/>
          </a:xfrm>
          <a:prstGeom prst="rect">
            <a:avLst/>
          </a:prstGeom>
          <a:noFill/>
        </p:spPr>
        <p:txBody>
          <a:bodyPr wrap="none" rtlCol="0">
            <a:spAutoFit/>
          </a:bodyPr>
          <a:lstStyle/>
          <a:p>
            <a:r>
              <a:rPr lang="en-GB" sz="1200" dirty="0">
                <a:solidFill>
                  <a:srgbClr val="001965"/>
                </a:solidFill>
              </a:rPr>
              <a:t>Comparator = healthy weight</a:t>
            </a:r>
          </a:p>
        </p:txBody>
      </p:sp>
    </p:spTree>
    <p:extLst>
      <p:ext uri="{BB962C8B-B14F-4D97-AF65-F5344CB8AC3E}">
        <p14:creationId xmlns:p14="http://schemas.microsoft.com/office/powerpoint/2010/main" val="1219226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BCF8D48-31F9-4536-8523-44538091EC70}"/>
              </a:ext>
            </a:extLst>
          </p:cNvPr>
          <p:cNvSpPr txBox="1">
            <a:spLocks noChangeArrowheads="1"/>
          </p:cNvSpPr>
          <p:nvPr/>
        </p:nvSpPr>
        <p:spPr bwMode="auto">
          <a:xfrm>
            <a:off x="5781882" y="6482779"/>
            <a:ext cx="5937852" cy="208968"/>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723900" algn="l"/>
                <a:tab pos="1447800" algn="l"/>
                <a:tab pos="2171700" algn="l"/>
                <a:tab pos="2895600" algn="l"/>
                <a:tab pos="3619500" algn="l"/>
              </a:tabLst>
            </a:pPr>
            <a:r>
              <a:rPr lang="en-GB" sz="1400" dirty="0">
                <a:latin typeface="Arial" panose="020B0604020202020204" pitchFamily="34" charset="0"/>
                <a:cs typeface="Arial" panose="020B0604020202020204" pitchFamily="34" charset="0"/>
              </a:rPr>
              <a:t>Malhotra A et al. for the </a:t>
            </a:r>
            <a:r>
              <a:rPr lang="it-IT" sz="1400" dirty="0">
                <a:latin typeface="Arial" panose="020B0604020202020204" pitchFamily="34" charset="0"/>
                <a:cs typeface="Arial" panose="020B0604020202020204" pitchFamily="34" charset="0"/>
              </a:rPr>
              <a:t>SURMOUNT-OSA Invest. N </a:t>
            </a:r>
            <a:r>
              <a:rPr lang="it-IT" sz="1400" dirty="0" err="1">
                <a:latin typeface="Arial" panose="020B0604020202020204" pitchFamily="34" charset="0"/>
                <a:cs typeface="Arial" panose="020B0604020202020204" pitchFamily="34" charset="0"/>
              </a:rPr>
              <a:t>Engl</a:t>
            </a:r>
            <a:r>
              <a:rPr lang="it-IT" sz="1400" dirty="0">
                <a:latin typeface="Arial" panose="020B0604020202020204" pitchFamily="34" charset="0"/>
                <a:cs typeface="Arial" panose="020B0604020202020204" pitchFamily="34" charset="0"/>
              </a:rPr>
              <a:t> J </a:t>
            </a:r>
            <a:r>
              <a:rPr lang="it-IT" sz="1400" dirty="0" err="1">
                <a:latin typeface="Arial" panose="020B0604020202020204" pitchFamily="34" charset="0"/>
                <a:cs typeface="Arial" panose="020B0604020202020204" pitchFamily="34" charset="0"/>
              </a:rPr>
              <a:t>Med</a:t>
            </a:r>
            <a:r>
              <a:rPr lang="it-IT" sz="1400" dirty="0">
                <a:latin typeface="Arial" panose="020B0604020202020204" pitchFamily="34" charset="0"/>
                <a:cs typeface="Arial" panose="020B0604020202020204" pitchFamily="34" charset="0"/>
              </a:rPr>
              <a:t> 2024</a:t>
            </a:r>
            <a:endParaRPr lang="en-GB" sz="14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6F745DAF-3510-4AC1-B1D9-1197B54160EA}"/>
              </a:ext>
            </a:extLst>
          </p:cNvPr>
          <p:cNvPicPr>
            <a:picLocks noChangeAspect="1"/>
          </p:cNvPicPr>
          <p:nvPr/>
        </p:nvPicPr>
        <p:blipFill>
          <a:blip r:embed="rId2"/>
          <a:stretch>
            <a:fillRect/>
          </a:stretch>
        </p:blipFill>
        <p:spPr>
          <a:xfrm>
            <a:off x="2198561" y="0"/>
            <a:ext cx="7612952" cy="1102163"/>
          </a:xfrm>
          <a:prstGeom prst="rect">
            <a:avLst/>
          </a:prstGeom>
        </p:spPr>
      </p:pic>
      <p:pic>
        <p:nvPicPr>
          <p:cNvPr id="7" name="Immagine 6">
            <a:extLst>
              <a:ext uri="{FF2B5EF4-FFF2-40B4-BE49-F238E27FC236}">
                <a16:creationId xmlns:a16="http://schemas.microsoft.com/office/drawing/2014/main" id="{067BD65C-2DF0-4FB0-9748-4F677858C8F1}"/>
              </a:ext>
            </a:extLst>
          </p:cNvPr>
          <p:cNvPicPr>
            <a:picLocks noChangeAspect="1"/>
          </p:cNvPicPr>
          <p:nvPr/>
        </p:nvPicPr>
        <p:blipFill>
          <a:blip r:embed="rId3"/>
          <a:stretch>
            <a:fillRect/>
          </a:stretch>
        </p:blipFill>
        <p:spPr>
          <a:xfrm>
            <a:off x="2574770" y="1033272"/>
            <a:ext cx="7225339" cy="5334535"/>
          </a:xfrm>
          <a:prstGeom prst="rect">
            <a:avLst/>
          </a:prstGeom>
        </p:spPr>
      </p:pic>
      <p:sp>
        <p:nvSpPr>
          <p:cNvPr id="8" name="CasellaDiTesto 7">
            <a:extLst>
              <a:ext uri="{FF2B5EF4-FFF2-40B4-BE49-F238E27FC236}">
                <a16:creationId xmlns:a16="http://schemas.microsoft.com/office/drawing/2014/main" id="{84994CA1-474E-4FB2-9B12-98492835F7D6}"/>
              </a:ext>
            </a:extLst>
          </p:cNvPr>
          <p:cNvSpPr txBox="1"/>
          <p:nvPr/>
        </p:nvSpPr>
        <p:spPr>
          <a:xfrm>
            <a:off x="347472" y="1563624"/>
            <a:ext cx="1637756" cy="646331"/>
          </a:xfrm>
          <a:prstGeom prst="rect">
            <a:avLst/>
          </a:prstGeom>
          <a:noFill/>
        </p:spPr>
        <p:txBody>
          <a:bodyPr wrap="none" rtlCol="0">
            <a:spAutoFit/>
          </a:bodyPr>
          <a:lstStyle/>
          <a:p>
            <a:r>
              <a:rPr lang="it-IT" dirty="0"/>
              <a:t>Trial 1: no CPAP</a:t>
            </a:r>
          </a:p>
          <a:p>
            <a:r>
              <a:rPr lang="it-IT" dirty="0"/>
              <a:t>Trial 2: CPAP</a:t>
            </a:r>
          </a:p>
        </p:txBody>
      </p:sp>
    </p:spTree>
    <p:extLst>
      <p:ext uri="{BB962C8B-B14F-4D97-AF65-F5344CB8AC3E}">
        <p14:creationId xmlns:p14="http://schemas.microsoft.com/office/powerpoint/2010/main" val="3422529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9BCF8D48-31F9-4536-8523-44538091EC70}"/>
              </a:ext>
            </a:extLst>
          </p:cNvPr>
          <p:cNvSpPr txBox="1">
            <a:spLocks noChangeArrowheads="1"/>
          </p:cNvSpPr>
          <p:nvPr/>
        </p:nvSpPr>
        <p:spPr bwMode="auto">
          <a:xfrm>
            <a:off x="5781882" y="6482779"/>
            <a:ext cx="5937852" cy="208968"/>
          </a:xfrm>
          <a:prstGeom prst="rect">
            <a:avLst/>
          </a:prstGeom>
          <a:noFill/>
          <a:ln w="9525">
            <a:noFill/>
            <a:miter lim="800000"/>
            <a:headEnd/>
            <a:tailEnd/>
          </a:ln>
        </p:spPr>
        <p:txBody>
          <a:bodyPr lIns="0" tIns="0" rIns="0" bIns="0">
            <a:spAutoFit/>
          </a:bodyPr>
          <a:lstStyle/>
          <a:p>
            <a:pPr algn="r">
              <a:lnSpc>
                <a:spcPct val="97000"/>
              </a:lnSpc>
              <a:buClr>
                <a:srgbClr val="FFFFFF"/>
              </a:buClr>
              <a:buSzPct val="45000"/>
              <a:tabLst>
                <a:tab pos="723900" algn="l"/>
                <a:tab pos="1447800" algn="l"/>
                <a:tab pos="2171700" algn="l"/>
                <a:tab pos="2895600" algn="l"/>
                <a:tab pos="3619500" algn="l"/>
              </a:tabLst>
            </a:pPr>
            <a:r>
              <a:rPr lang="en-GB" sz="1400" dirty="0">
                <a:latin typeface="Arial" panose="020B0604020202020204" pitchFamily="34" charset="0"/>
                <a:cs typeface="Arial" panose="020B0604020202020204" pitchFamily="34" charset="0"/>
              </a:rPr>
              <a:t>Malhotra A et al. for the </a:t>
            </a:r>
            <a:r>
              <a:rPr lang="it-IT" sz="1400" dirty="0">
                <a:latin typeface="Arial" panose="020B0604020202020204" pitchFamily="34" charset="0"/>
                <a:cs typeface="Arial" panose="020B0604020202020204" pitchFamily="34" charset="0"/>
              </a:rPr>
              <a:t>SURMOUNT-OSA Invest. N </a:t>
            </a:r>
            <a:r>
              <a:rPr lang="it-IT" sz="1400" dirty="0" err="1">
                <a:latin typeface="Arial" panose="020B0604020202020204" pitchFamily="34" charset="0"/>
                <a:cs typeface="Arial" panose="020B0604020202020204" pitchFamily="34" charset="0"/>
              </a:rPr>
              <a:t>Engl</a:t>
            </a:r>
            <a:r>
              <a:rPr lang="it-IT" sz="1400" dirty="0">
                <a:latin typeface="Arial" panose="020B0604020202020204" pitchFamily="34" charset="0"/>
                <a:cs typeface="Arial" panose="020B0604020202020204" pitchFamily="34" charset="0"/>
              </a:rPr>
              <a:t> J </a:t>
            </a:r>
            <a:r>
              <a:rPr lang="it-IT" sz="1400" dirty="0" err="1">
                <a:latin typeface="Arial" panose="020B0604020202020204" pitchFamily="34" charset="0"/>
                <a:cs typeface="Arial" panose="020B0604020202020204" pitchFamily="34" charset="0"/>
              </a:rPr>
              <a:t>Med</a:t>
            </a:r>
            <a:r>
              <a:rPr lang="it-IT" sz="1400" dirty="0">
                <a:latin typeface="Arial" panose="020B0604020202020204" pitchFamily="34" charset="0"/>
                <a:cs typeface="Arial" panose="020B0604020202020204" pitchFamily="34" charset="0"/>
              </a:rPr>
              <a:t> 2024</a:t>
            </a:r>
            <a:endParaRPr lang="en-GB" sz="1400" dirty="0">
              <a:latin typeface="Arial" panose="020B0604020202020204" pitchFamily="34" charset="0"/>
              <a:cs typeface="Arial" panose="020B0604020202020204" pitchFamily="34" charset="0"/>
            </a:endParaRPr>
          </a:p>
        </p:txBody>
      </p:sp>
      <p:pic>
        <p:nvPicPr>
          <p:cNvPr id="6" name="Immagine 5">
            <a:extLst>
              <a:ext uri="{FF2B5EF4-FFF2-40B4-BE49-F238E27FC236}">
                <a16:creationId xmlns:a16="http://schemas.microsoft.com/office/drawing/2014/main" id="{6F745DAF-3510-4AC1-B1D9-1197B54160EA}"/>
              </a:ext>
            </a:extLst>
          </p:cNvPr>
          <p:cNvPicPr>
            <a:picLocks noChangeAspect="1"/>
          </p:cNvPicPr>
          <p:nvPr/>
        </p:nvPicPr>
        <p:blipFill>
          <a:blip r:embed="rId2"/>
          <a:stretch>
            <a:fillRect/>
          </a:stretch>
        </p:blipFill>
        <p:spPr>
          <a:xfrm>
            <a:off x="2198561" y="0"/>
            <a:ext cx="7612952" cy="1102163"/>
          </a:xfrm>
          <a:prstGeom prst="rect">
            <a:avLst/>
          </a:prstGeom>
        </p:spPr>
      </p:pic>
      <p:pic>
        <p:nvPicPr>
          <p:cNvPr id="2" name="Immagine 1">
            <a:extLst>
              <a:ext uri="{FF2B5EF4-FFF2-40B4-BE49-F238E27FC236}">
                <a16:creationId xmlns:a16="http://schemas.microsoft.com/office/drawing/2014/main" id="{A5692E4F-638B-4607-B1CC-F395680D3E3A}"/>
              </a:ext>
            </a:extLst>
          </p:cNvPr>
          <p:cNvPicPr>
            <a:picLocks noChangeAspect="1"/>
          </p:cNvPicPr>
          <p:nvPr/>
        </p:nvPicPr>
        <p:blipFill>
          <a:blip r:embed="rId3"/>
          <a:stretch>
            <a:fillRect/>
          </a:stretch>
        </p:blipFill>
        <p:spPr>
          <a:xfrm>
            <a:off x="1599815" y="1088816"/>
            <a:ext cx="9546721" cy="5393963"/>
          </a:xfrm>
          <a:prstGeom prst="rect">
            <a:avLst/>
          </a:prstGeom>
        </p:spPr>
      </p:pic>
      <p:sp>
        <p:nvSpPr>
          <p:cNvPr id="4" name="Rettangolo 3">
            <a:extLst>
              <a:ext uri="{FF2B5EF4-FFF2-40B4-BE49-F238E27FC236}">
                <a16:creationId xmlns:a16="http://schemas.microsoft.com/office/drawing/2014/main" id="{0DAACB64-335A-4AF4-A7CF-013B6500ED40}"/>
              </a:ext>
            </a:extLst>
          </p:cNvPr>
          <p:cNvSpPr/>
          <p:nvPr/>
        </p:nvSpPr>
        <p:spPr>
          <a:xfrm>
            <a:off x="1664208" y="4206240"/>
            <a:ext cx="9409176" cy="365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D5B5A852-5041-4610-A6DF-9B0E6F853FB3}"/>
              </a:ext>
            </a:extLst>
          </p:cNvPr>
          <p:cNvSpPr/>
          <p:nvPr/>
        </p:nvSpPr>
        <p:spPr>
          <a:xfrm>
            <a:off x="1670304" y="5035753"/>
            <a:ext cx="9409176" cy="13889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24937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7073606-2B81-48D1-A31E-0AF0E89B196B}"/>
              </a:ext>
            </a:extLst>
          </p:cNvPr>
          <p:cNvSpPr/>
          <p:nvPr/>
        </p:nvSpPr>
        <p:spPr>
          <a:xfrm>
            <a:off x="1124712" y="1845070"/>
            <a:ext cx="9582912" cy="3785652"/>
          </a:xfrm>
          <a:prstGeom prst="rect">
            <a:avLst/>
          </a:prstGeom>
        </p:spPr>
        <p:txBody>
          <a:bodyPr wrap="square">
            <a:spAutoFit/>
          </a:bodyPr>
          <a:lstStyle/>
          <a:p>
            <a:pPr marL="342900" indent="-342900" algn="just">
              <a:buClr>
                <a:srgbClr val="00B0F0"/>
              </a:buClr>
              <a:buSzPct val="70000"/>
              <a:buFont typeface="Wingdings" panose="05000000000000000000" pitchFamily="2" charset="2"/>
              <a:buChar char="q"/>
            </a:pPr>
            <a:r>
              <a:rPr lang="it-IT" sz="2400" dirty="0"/>
              <a:t>Oltre a numerose conseguenze per la salute, l'obesità contribuisce alle malattie cardiovascolari indirettamente attraverso lo sviluppo di fattori di rischio e direttamente attraverso meccanismi biologici.</a:t>
            </a:r>
          </a:p>
          <a:p>
            <a:pPr marL="342900" indent="-342900" algn="just">
              <a:buClr>
                <a:srgbClr val="00B0F0"/>
              </a:buClr>
              <a:buSzPct val="70000"/>
              <a:buFont typeface="Wingdings" panose="05000000000000000000" pitchFamily="2" charset="2"/>
              <a:buChar char="q"/>
            </a:pPr>
            <a:endParaRPr lang="it-IT" sz="2400" dirty="0"/>
          </a:p>
          <a:p>
            <a:pPr marL="342900" indent="-342900" algn="just">
              <a:buClr>
                <a:srgbClr val="00B0F0"/>
              </a:buClr>
              <a:buSzPct val="70000"/>
              <a:buFont typeface="Wingdings" panose="05000000000000000000" pitchFamily="2" charset="2"/>
              <a:buChar char="q"/>
            </a:pPr>
            <a:r>
              <a:rPr lang="it-IT" sz="2400" dirty="0"/>
              <a:t>La riduzione/normalizzazione del peso corporeo si associa ad una riduzione del rischio cardiovascolare</a:t>
            </a:r>
            <a:endParaRPr lang="it-IT" sz="2400" dirty="0">
              <a:highlight>
                <a:srgbClr val="FFFF00"/>
              </a:highlight>
            </a:endParaRPr>
          </a:p>
          <a:p>
            <a:pPr marL="342900" indent="-342900" algn="just">
              <a:buClr>
                <a:srgbClr val="00B0F0"/>
              </a:buClr>
              <a:buSzPct val="70000"/>
              <a:buFont typeface="Wingdings" panose="05000000000000000000" pitchFamily="2" charset="2"/>
              <a:buChar char="q"/>
            </a:pPr>
            <a:endParaRPr lang="it-IT" sz="2400" dirty="0"/>
          </a:p>
          <a:p>
            <a:pPr marL="342900" indent="-342900" algn="just">
              <a:buClr>
                <a:srgbClr val="00B0F0"/>
              </a:buClr>
              <a:buSzPct val="70000"/>
              <a:buFont typeface="Wingdings" panose="05000000000000000000" pitchFamily="2" charset="2"/>
              <a:buChar char="q"/>
            </a:pPr>
            <a:r>
              <a:rPr lang="it-IT" sz="2400" dirty="0"/>
              <a:t> È evidente la necessità di raddoppiare gli sforzi per colpire il rischio cardio-metabolico legato all'obesità come strategia per combattere le malattie cardiovascolari</a:t>
            </a:r>
          </a:p>
        </p:txBody>
      </p:sp>
      <p:sp>
        <p:nvSpPr>
          <p:cNvPr id="2" name="CasellaDiTesto 1">
            <a:extLst>
              <a:ext uri="{FF2B5EF4-FFF2-40B4-BE49-F238E27FC236}">
                <a16:creationId xmlns:a16="http://schemas.microsoft.com/office/drawing/2014/main" id="{CBDBD80C-5ACF-42CE-A0DE-AB66CD9A3862}"/>
              </a:ext>
            </a:extLst>
          </p:cNvPr>
          <p:cNvSpPr txBox="1"/>
          <p:nvPr/>
        </p:nvSpPr>
        <p:spPr>
          <a:xfrm>
            <a:off x="4572000" y="502920"/>
            <a:ext cx="2576346" cy="707886"/>
          </a:xfrm>
          <a:prstGeom prst="rect">
            <a:avLst/>
          </a:prstGeom>
          <a:noFill/>
        </p:spPr>
        <p:txBody>
          <a:bodyPr wrap="none" rtlCol="0">
            <a:spAutoFit/>
          </a:bodyPr>
          <a:lstStyle/>
          <a:p>
            <a:r>
              <a:rPr lang="it-IT" sz="4000" dirty="0">
                <a:solidFill>
                  <a:srgbClr val="00B0F0"/>
                </a:solidFill>
              </a:rPr>
              <a:t>Conclusioni</a:t>
            </a:r>
          </a:p>
        </p:txBody>
      </p:sp>
    </p:spTree>
    <p:extLst>
      <p:ext uri="{BB962C8B-B14F-4D97-AF65-F5344CB8AC3E}">
        <p14:creationId xmlns:p14="http://schemas.microsoft.com/office/powerpoint/2010/main" val="966174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262678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842792" y="6251987"/>
            <a:ext cx="2994274" cy="340606"/>
          </a:xfrm>
          <a:prstGeom prst="rect">
            <a:avLst/>
          </a:prstGeom>
          <a:noFill/>
        </p:spPr>
        <p:txBody>
          <a:bodyPr wrap="none" lIns="120227" tIns="61976" rIns="120227" bIns="61976" rtlCol="0" anchor="b">
            <a:spAutoFit/>
          </a:bodyPr>
          <a:lstStyle/>
          <a:p>
            <a:pPr defTabSz="1219170" fontAlgn="base">
              <a:spcBef>
                <a:spcPct val="0"/>
              </a:spcBef>
              <a:spcAft>
                <a:spcPct val="0"/>
              </a:spcAft>
            </a:pPr>
            <a:r>
              <a:rPr lang="da-DK" sz="1400" dirty="0">
                <a:latin typeface="Arial"/>
                <a:cs typeface="Arial"/>
              </a:rPr>
              <a:t>Colditz et al. Ann Intern Med 1995</a:t>
            </a:r>
          </a:p>
        </p:txBody>
      </p:sp>
      <p:sp>
        <p:nvSpPr>
          <p:cNvPr id="12" name="TextBox 11"/>
          <p:cNvSpPr txBox="1"/>
          <p:nvPr/>
        </p:nvSpPr>
        <p:spPr>
          <a:xfrm>
            <a:off x="438575" y="6251987"/>
            <a:ext cx="1710407" cy="289361"/>
          </a:xfrm>
          <a:prstGeom prst="rect">
            <a:avLst/>
          </a:prstGeom>
          <a:noFill/>
        </p:spPr>
        <p:txBody>
          <a:bodyPr wrap="none" lIns="120227" tIns="61976" rIns="120227" bIns="61976" rtlCol="0" anchor="b">
            <a:spAutoFit/>
          </a:bodyPr>
          <a:lstStyle/>
          <a:p>
            <a:pPr defTabSz="1219170" fontAlgn="base">
              <a:spcBef>
                <a:spcPct val="0"/>
              </a:spcBef>
              <a:spcAft>
                <a:spcPct val="0"/>
              </a:spcAft>
            </a:pPr>
            <a:r>
              <a:rPr lang="en-CA" sz="1067" dirty="0">
                <a:solidFill>
                  <a:srgbClr val="000000"/>
                </a:solidFill>
                <a:latin typeface="Verdana" pitchFamily="34" charset="0"/>
                <a:cs typeface="Arial" charset="0"/>
              </a:rPr>
              <a:t>*vs. BMI &lt;22 kg/m</a:t>
            </a:r>
            <a:r>
              <a:rPr lang="en-CA" sz="1067" baseline="30000" dirty="0">
                <a:solidFill>
                  <a:srgbClr val="000000"/>
                </a:solidFill>
                <a:latin typeface="Verdana" pitchFamily="34" charset="0"/>
                <a:cs typeface="Arial" charset="0"/>
              </a:rPr>
              <a:t>2</a:t>
            </a:r>
            <a:r>
              <a:rPr lang="en-CA" sz="1067" dirty="0">
                <a:solidFill>
                  <a:srgbClr val="000000"/>
                </a:solidFill>
                <a:latin typeface="Verdana" pitchFamily="34" charset="0"/>
                <a:cs typeface="Arial" charset="0"/>
              </a:rPr>
              <a:t>;</a:t>
            </a:r>
          </a:p>
        </p:txBody>
      </p:sp>
      <p:graphicFrame>
        <p:nvGraphicFramePr>
          <p:cNvPr id="2" name="Content Placeholder 12"/>
          <p:cNvGraphicFramePr>
            <a:graphicFrameLocks noGrp="1"/>
          </p:cNvGraphicFramePr>
          <p:nvPr>
            <p:ph idx="1"/>
          </p:nvPr>
        </p:nvGraphicFramePr>
        <p:xfrm>
          <a:off x="879476" y="2239628"/>
          <a:ext cx="9597885" cy="3434369"/>
        </p:xfrm>
        <a:graphic>
          <a:graphicData uri="http://schemas.openxmlformats.org/drawingml/2006/chart">
            <c:chart xmlns:c="http://schemas.openxmlformats.org/drawingml/2006/chart" xmlns:r="http://schemas.openxmlformats.org/officeDocument/2006/relationships" r:id="rId3"/>
          </a:graphicData>
        </a:graphic>
      </p:graphicFrame>
      <p:sp>
        <p:nvSpPr>
          <p:cNvPr id="48130" name="Title 2"/>
          <p:cNvSpPr>
            <a:spLocks noGrp="1"/>
          </p:cNvSpPr>
          <p:nvPr>
            <p:ph type="title"/>
          </p:nvPr>
        </p:nvSpPr>
        <p:spPr/>
        <p:txBody>
          <a:bodyPr>
            <a:noAutofit/>
          </a:bodyPr>
          <a:lstStyle/>
          <a:p>
            <a:pPr algn="ctr"/>
            <a:r>
              <a:rPr lang="en-GB" dirty="0">
                <a:solidFill>
                  <a:srgbClr val="00B0F0"/>
                </a:solidFill>
                <a:latin typeface="+mn-lt"/>
              </a:rPr>
              <a:t>Greater risk of developing T2D with higher BMI </a:t>
            </a:r>
          </a:p>
        </p:txBody>
      </p:sp>
      <p:sp>
        <p:nvSpPr>
          <p:cNvPr id="14" name="TextBox 13"/>
          <p:cNvSpPr txBox="1"/>
          <p:nvPr/>
        </p:nvSpPr>
        <p:spPr>
          <a:xfrm>
            <a:off x="1884377" y="2748069"/>
            <a:ext cx="4010024" cy="1293971"/>
          </a:xfrm>
          <a:prstGeom prst="roundRect">
            <a:avLst/>
          </a:prstGeom>
          <a:solidFill>
            <a:srgbClr val="009FDA">
              <a:alpha val="10000"/>
            </a:srgbClr>
          </a:solidFill>
          <a:ln/>
        </p:spPr>
        <p:style>
          <a:lnRef idx="2">
            <a:schemeClr val="dk1"/>
          </a:lnRef>
          <a:fillRef idx="1">
            <a:schemeClr val="lt1"/>
          </a:fillRef>
          <a:effectRef idx="0">
            <a:schemeClr val="dk1"/>
          </a:effectRef>
          <a:fontRef idx="minor">
            <a:schemeClr val="dk1"/>
          </a:fontRef>
        </p:style>
        <p:txBody>
          <a:bodyPr wrap="square">
            <a:spAutoFit/>
          </a:bodyPr>
          <a:lstStyle/>
          <a:p>
            <a:pPr defTabSz="1219170">
              <a:defRPr/>
            </a:pPr>
            <a:r>
              <a:rPr lang="en-GB" sz="1400" kern="0" dirty="0">
                <a:solidFill>
                  <a:srgbClr val="001965"/>
                </a:solidFill>
                <a:latin typeface="Verdana"/>
              </a:rPr>
              <a:t>Relative risk of developing T2D with:</a:t>
            </a:r>
            <a:br>
              <a:rPr lang="en-GB" sz="1400" kern="0" dirty="0">
                <a:solidFill>
                  <a:srgbClr val="001965"/>
                </a:solidFill>
                <a:latin typeface="Verdana"/>
              </a:rPr>
            </a:br>
            <a:r>
              <a:rPr lang="en-GB" sz="1400" kern="0" dirty="0">
                <a:solidFill>
                  <a:srgbClr val="001965"/>
                </a:solidFill>
                <a:latin typeface="Verdana"/>
              </a:rPr>
              <a:t>BMI 29.0–30.9 kg/m</a:t>
            </a:r>
            <a:r>
              <a:rPr lang="en-GB" sz="1400" kern="0" baseline="30000" dirty="0">
                <a:solidFill>
                  <a:srgbClr val="001965"/>
                </a:solidFill>
                <a:latin typeface="Verdana"/>
              </a:rPr>
              <a:t>2</a:t>
            </a:r>
            <a:r>
              <a:rPr lang="en-GB" sz="1400" kern="0" dirty="0">
                <a:solidFill>
                  <a:srgbClr val="001965"/>
                </a:solidFill>
                <a:latin typeface="Verdana"/>
              </a:rPr>
              <a:t> = </a:t>
            </a:r>
            <a:r>
              <a:rPr lang="en-GB" sz="1400" b="1" kern="0" dirty="0">
                <a:solidFill>
                  <a:srgbClr val="001965"/>
                </a:solidFill>
                <a:latin typeface="Verdana"/>
              </a:rPr>
              <a:t>28*</a:t>
            </a:r>
            <a:br>
              <a:rPr lang="en-GB" sz="1400" b="1" kern="0" dirty="0">
                <a:solidFill>
                  <a:srgbClr val="001965"/>
                </a:solidFill>
                <a:latin typeface="Verdana"/>
              </a:rPr>
            </a:br>
            <a:r>
              <a:rPr lang="en-GB" sz="1400" kern="0" dirty="0">
                <a:solidFill>
                  <a:srgbClr val="001965"/>
                </a:solidFill>
                <a:latin typeface="Verdana"/>
              </a:rPr>
              <a:t>BMI 31.0–32.9 kg/m</a:t>
            </a:r>
            <a:r>
              <a:rPr lang="en-GB" sz="1400" kern="0" baseline="30000" dirty="0">
                <a:solidFill>
                  <a:srgbClr val="001965"/>
                </a:solidFill>
                <a:latin typeface="Verdana"/>
              </a:rPr>
              <a:t>2</a:t>
            </a:r>
            <a:r>
              <a:rPr lang="en-GB" sz="1400" kern="0" dirty="0">
                <a:solidFill>
                  <a:srgbClr val="001965"/>
                </a:solidFill>
                <a:latin typeface="Verdana"/>
              </a:rPr>
              <a:t> = </a:t>
            </a:r>
            <a:r>
              <a:rPr lang="en-GB" sz="1400" b="1" kern="0" dirty="0">
                <a:solidFill>
                  <a:srgbClr val="001965"/>
                </a:solidFill>
                <a:latin typeface="Verdana"/>
              </a:rPr>
              <a:t>40*</a:t>
            </a:r>
          </a:p>
          <a:p>
            <a:pPr defTabSz="1219170">
              <a:defRPr/>
            </a:pPr>
            <a:r>
              <a:rPr lang="en-GB" sz="1400" kern="0" dirty="0">
                <a:solidFill>
                  <a:srgbClr val="001965"/>
                </a:solidFill>
                <a:latin typeface="Verdana"/>
              </a:rPr>
              <a:t>BMI 33.0–34.9 kg/m</a:t>
            </a:r>
            <a:r>
              <a:rPr lang="en-GB" sz="1400" kern="0" baseline="30000" dirty="0">
                <a:solidFill>
                  <a:srgbClr val="001965"/>
                </a:solidFill>
                <a:latin typeface="Verdana"/>
              </a:rPr>
              <a:t>2</a:t>
            </a:r>
            <a:r>
              <a:rPr lang="en-GB" sz="1400" kern="0" dirty="0">
                <a:solidFill>
                  <a:srgbClr val="001965"/>
                </a:solidFill>
                <a:latin typeface="Verdana"/>
              </a:rPr>
              <a:t> = </a:t>
            </a:r>
            <a:r>
              <a:rPr lang="en-GB" sz="1400" b="1" kern="0" dirty="0">
                <a:solidFill>
                  <a:srgbClr val="001965"/>
                </a:solidFill>
                <a:latin typeface="Verdana"/>
              </a:rPr>
              <a:t>54*</a:t>
            </a:r>
          </a:p>
          <a:p>
            <a:pPr defTabSz="1219170">
              <a:defRPr/>
            </a:pPr>
            <a:r>
              <a:rPr lang="en-GB" sz="1400" kern="0" dirty="0">
                <a:solidFill>
                  <a:srgbClr val="001965"/>
                </a:solidFill>
                <a:latin typeface="Verdana"/>
              </a:rPr>
              <a:t>BMI ≥35 kg/m</a:t>
            </a:r>
            <a:r>
              <a:rPr lang="en-GB" sz="1400" kern="0" baseline="30000" dirty="0">
                <a:solidFill>
                  <a:srgbClr val="001965"/>
                </a:solidFill>
                <a:latin typeface="Verdana"/>
              </a:rPr>
              <a:t>2</a:t>
            </a:r>
            <a:r>
              <a:rPr lang="en-GB" sz="1400" kern="0" dirty="0">
                <a:solidFill>
                  <a:srgbClr val="001965"/>
                </a:solidFill>
                <a:latin typeface="Verdana"/>
              </a:rPr>
              <a:t> = </a:t>
            </a:r>
            <a:r>
              <a:rPr lang="en-GB" sz="1400" b="1" kern="0" dirty="0">
                <a:solidFill>
                  <a:srgbClr val="001965"/>
                </a:solidFill>
                <a:latin typeface="Verdana"/>
              </a:rPr>
              <a:t>93*</a:t>
            </a:r>
          </a:p>
        </p:txBody>
      </p:sp>
      <p:cxnSp>
        <p:nvCxnSpPr>
          <p:cNvPr id="17" name="Straight Connector 16"/>
          <p:cNvCxnSpPr/>
          <p:nvPr/>
        </p:nvCxnSpPr>
        <p:spPr>
          <a:xfrm>
            <a:off x="1558884" y="2554777"/>
            <a:ext cx="8624400" cy="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39224" y="5641838"/>
            <a:ext cx="1473480" cy="338554"/>
          </a:xfrm>
          <a:prstGeom prst="rect">
            <a:avLst/>
          </a:prstGeom>
          <a:noFill/>
        </p:spPr>
        <p:txBody>
          <a:bodyPr wrap="none" rtlCol="0" anchor="b">
            <a:spAutoFit/>
          </a:bodyPr>
          <a:lstStyle/>
          <a:p>
            <a:pPr algn="ctr" defTabSz="1219170" fontAlgn="base">
              <a:spcBef>
                <a:spcPct val="0"/>
              </a:spcBef>
              <a:spcAft>
                <a:spcPct val="0"/>
              </a:spcAft>
            </a:pPr>
            <a:r>
              <a:rPr lang="en-GB" sz="1600" dirty="0">
                <a:solidFill>
                  <a:srgbClr val="001965"/>
                </a:solidFill>
                <a:latin typeface="Verdana"/>
                <a:cs typeface="Arial" charset="0"/>
              </a:rPr>
              <a:t>BMI (kg/m</a:t>
            </a:r>
            <a:r>
              <a:rPr lang="en-GB" sz="1600" baseline="30000" dirty="0">
                <a:solidFill>
                  <a:srgbClr val="001965"/>
                </a:solidFill>
                <a:latin typeface="Verdana"/>
                <a:cs typeface="Arial" charset="0"/>
              </a:rPr>
              <a:t>2</a:t>
            </a:r>
            <a:r>
              <a:rPr lang="en-GB" sz="1600" dirty="0">
                <a:solidFill>
                  <a:srgbClr val="001965"/>
                </a:solidFill>
                <a:latin typeface="Verdana"/>
                <a:cs typeface="Arial" charset="0"/>
              </a:rPr>
              <a:t>)</a:t>
            </a:r>
          </a:p>
        </p:txBody>
      </p:sp>
      <p:sp>
        <p:nvSpPr>
          <p:cNvPr id="11" name="TextBox 10"/>
          <p:cNvSpPr txBox="1"/>
          <p:nvPr/>
        </p:nvSpPr>
        <p:spPr>
          <a:xfrm rot="16200000">
            <a:off x="-593702" y="3535604"/>
            <a:ext cx="2841867" cy="584775"/>
          </a:xfrm>
          <a:prstGeom prst="rect">
            <a:avLst/>
          </a:prstGeom>
          <a:noFill/>
        </p:spPr>
        <p:txBody>
          <a:bodyPr wrap="none" rtlCol="0" anchor="b">
            <a:spAutoFit/>
          </a:bodyPr>
          <a:lstStyle/>
          <a:p>
            <a:pPr algn="ctr" defTabSz="1219170" fontAlgn="base">
              <a:spcBef>
                <a:spcPct val="50000"/>
              </a:spcBef>
              <a:spcAft>
                <a:spcPct val="0"/>
              </a:spcAft>
            </a:pPr>
            <a:r>
              <a:rPr lang="en-GB" sz="1600" dirty="0">
                <a:solidFill>
                  <a:srgbClr val="001965"/>
                </a:solidFill>
                <a:latin typeface="Verdana" pitchFamily="34" charset="0"/>
                <a:cs typeface="Arial" charset="0"/>
              </a:rPr>
              <a:t>Age-adjusted relative risk</a:t>
            </a:r>
            <a:br>
              <a:rPr lang="en-GB" sz="1600" dirty="0">
                <a:solidFill>
                  <a:srgbClr val="001965"/>
                </a:solidFill>
                <a:latin typeface="Verdana" pitchFamily="34" charset="0"/>
                <a:cs typeface="Arial" charset="0"/>
              </a:rPr>
            </a:br>
            <a:r>
              <a:rPr lang="en-GB" sz="1600" dirty="0">
                <a:solidFill>
                  <a:srgbClr val="001965"/>
                </a:solidFill>
                <a:latin typeface="Verdana" pitchFamily="34" charset="0"/>
                <a:cs typeface="Arial" charset="0"/>
              </a:rPr>
              <a:t> of developing T2D*</a:t>
            </a:r>
          </a:p>
        </p:txBody>
      </p:sp>
    </p:spTree>
    <p:extLst>
      <p:ext uri="{BB962C8B-B14F-4D97-AF65-F5344CB8AC3E}">
        <p14:creationId xmlns:p14="http://schemas.microsoft.com/office/powerpoint/2010/main" val="28796363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4668" y="553799"/>
            <a:ext cx="11347200" cy="521883"/>
          </a:xfrm>
        </p:spPr>
        <p:txBody>
          <a:bodyPr>
            <a:noAutofit/>
          </a:bodyPr>
          <a:lstStyle/>
          <a:p>
            <a:pPr algn="ctr"/>
            <a:r>
              <a:rPr lang="en-GB" sz="2400" dirty="0">
                <a:solidFill>
                  <a:srgbClr val="00B0F0"/>
                </a:solidFill>
                <a:latin typeface="+mn-lt"/>
              </a:rPr>
              <a:t>Individuals with high BMI are more likely to develop hypertension than healthy subjects</a:t>
            </a:r>
          </a:p>
        </p:txBody>
      </p:sp>
      <p:sp>
        <p:nvSpPr>
          <p:cNvPr id="96" name="TextBox 10"/>
          <p:cNvSpPr txBox="1">
            <a:spLocks noChangeArrowheads="1"/>
          </p:cNvSpPr>
          <p:nvPr/>
        </p:nvSpPr>
        <p:spPr bwMode="auto">
          <a:xfrm>
            <a:off x="8817554" y="6416853"/>
            <a:ext cx="292394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spcBef>
                <a:spcPct val="50000"/>
              </a:spcBef>
              <a:defRPr/>
            </a:pPr>
            <a:r>
              <a:rPr lang="en-GB" sz="1400" b="0" dirty="0" err="1">
                <a:solidFill>
                  <a:schemeClr val="tx1"/>
                </a:solidFill>
                <a:latin typeface="Arial" panose="020B0604020202020204" pitchFamily="34" charset="0"/>
                <a:cs typeface="Arial" panose="020B0604020202020204" pitchFamily="34" charset="0"/>
              </a:rPr>
              <a:t>Gelber</a:t>
            </a:r>
            <a:r>
              <a:rPr lang="en-GB" sz="1400" b="0" dirty="0">
                <a:solidFill>
                  <a:schemeClr val="tx1"/>
                </a:solidFill>
                <a:latin typeface="Arial" panose="020B0604020202020204" pitchFamily="34" charset="0"/>
                <a:cs typeface="Arial" panose="020B0604020202020204" pitchFamily="34" charset="0"/>
              </a:rPr>
              <a:t> et al. Am J </a:t>
            </a:r>
            <a:r>
              <a:rPr lang="en-GB" sz="1400" b="0" dirty="0" err="1">
                <a:solidFill>
                  <a:schemeClr val="tx1"/>
                </a:solidFill>
                <a:latin typeface="Arial" panose="020B0604020202020204" pitchFamily="34" charset="0"/>
                <a:cs typeface="Arial" panose="020B0604020202020204" pitchFamily="34" charset="0"/>
              </a:rPr>
              <a:t>Hypertens</a:t>
            </a:r>
            <a:r>
              <a:rPr lang="en-GB" sz="1400" b="0" dirty="0">
                <a:solidFill>
                  <a:schemeClr val="tx1"/>
                </a:solidFill>
                <a:latin typeface="Arial" panose="020B0604020202020204" pitchFamily="34" charset="0"/>
                <a:cs typeface="Arial" panose="020B0604020202020204" pitchFamily="34" charset="0"/>
              </a:rPr>
              <a:t> 2007</a:t>
            </a:r>
          </a:p>
        </p:txBody>
      </p:sp>
      <p:sp>
        <p:nvSpPr>
          <p:cNvPr id="97" name="TextBox 10"/>
          <p:cNvSpPr txBox="1">
            <a:spLocks noChangeArrowheads="1"/>
          </p:cNvSpPr>
          <p:nvPr/>
        </p:nvSpPr>
        <p:spPr bwMode="auto">
          <a:xfrm>
            <a:off x="438912" y="5696945"/>
            <a:ext cx="1096302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rgbClr val="001965"/>
                </a:solidFill>
                <a:latin typeface="Verdana" pitchFamily="34" charset="0"/>
              </a:defRPr>
            </a:lvl1pPr>
            <a:lvl2pPr marL="742950" indent="-285750" eaLnBrk="0" hangingPunct="0">
              <a:defRPr b="1">
                <a:solidFill>
                  <a:srgbClr val="001965"/>
                </a:solidFill>
                <a:latin typeface="Verdana" pitchFamily="34" charset="0"/>
              </a:defRPr>
            </a:lvl2pPr>
            <a:lvl3pPr marL="1143000" indent="-228600" eaLnBrk="0" hangingPunct="0">
              <a:defRPr b="1">
                <a:solidFill>
                  <a:srgbClr val="001965"/>
                </a:solidFill>
                <a:latin typeface="Verdana" pitchFamily="34" charset="0"/>
              </a:defRPr>
            </a:lvl3pPr>
            <a:lvl4pPr marL="1600200" indent="-228600" eaLnBrk="0" hangingPunct="0">
              <a:defRPr b="1">
                <a:solidFill>
                  <a:srgbClr val="001965"/>
                </a:solidFill>
                <a:latin typeface="Verdana" pitchFamily="34" charset="0"/>
              </a:defRPr>
            </a:lvl4pPr>
            <a:lvl5pPr marL="2057400" indent="-228600" eaLnBrk="0" hangingPunct="0">
              <a:defRPr b="1">
                <a:solidFill>
                  <a:srgbClr val="001965"/>
                </a:solidFill>
                <a:latin typeface="Verdana" pitchFamily="34" charset="0"/>
              </a:defRPr>
            </a:lvl5pPr>
            <a:lvl6pPr marL="2514600" indent="-228600" algn="ctr" eaLnBrk="0" fontAlgn="base" hangingPunct="0">
              <a:spcBef>
                <a:spcPct val="50000"/>
              </a:spcBef>
              <a:spcAft>
                <a:spcPct val="0"/>
              </a:spcAft>
              <a:defRPr b="1">
                <a:solidFill>
                  <a:srgbClr val="001965"/>
                </a:solidFill>
                <a:latin typeface="Verdana" pitchFamily="34" charset="0"/>
              </a:defRPr>
            </a:lvl6pPr>
            <a:lvl7pPr marL="2971800" indent="-228600" algn="ctr" eaLnBrk="0" fontAlgn="base" hangingPunct="0">
              <a:spcBef>
                <a:spcPct val="50000"/>
              </a:spcBef>
              <a:spcAft>
                <a:spcPct val="0"/>
              </a:spcAft>
              <a:defRPr b="1">
                <a:solidFill>
                  <a:srgbClr val="001965"/>
                </a:solidFill>
                <a:latin typeface="Verdana" pitchFamily="34" charset="0"/>
              </a:defRPr>
            </a:lvl7pPr>
            <a:lvl8pPr marL="3429000" indent="-228600" algn="ctr" eaLnBrk="0" fontAlgn="base" hangingPunct="0">
              <a:spcBef>
                <a:spcPct val="50000"/>
              </a:spcBef>
              <a:spcAft>
                <a:spcPct val="0"/>
              </a:spcAft>
              <a:defRPr b="1">
                <a:solidFill>
                  <a:srgbClr val="001965"/>
                </a:solidFill>
                <a:latin typeface="Verdana" pitchFamily="34" charset="0"/>
              </a:defRPr>
            </a:lvl8pPr>
            <a:lvl9pPr marL="3886200" indent="-228600" algn="ctr" eaLnBrk="0" fontAlgn="base" hangingPunct="0">
              <a:spcBef>
                <a:spcPct val="50000"/>
              </a:spcBef>
              <a:spcAft>
                <a:spcPct val="0"/>
              </a:spcAft>
              <a:defRPr b="1">
                <a:solidFill>
                  <a:srgbClr val="001965"/>
                </a:solidFill>
                <a:latin typeface="Verdana" pitchFamily="34" charset="0"/>
              </a:defRPr>
            </a:lvl9pPr>
          </a:lstStyle>
          <a:p>
            <a:pPr algn="ctr">
              <a:spcBef>
                <a:spcPct val="50000"/>
              </a:spcBef>
            </a:pPr>
            <a:r>
              <a:rPr lang="en-GB" sz="1400" b="0" dirty="0">
                <a:solidFill>
                  <a:schemeClr val="tx1"/>
                </a:solidFill>
                <a:latin typeface="+mn-lt"/>
              </a:rPr>
              <a:t>adjusted for baseline age, cigarette smoking, alcohol intake, exercise, parental history of MI, history of DM and elevated cholesterol</a:t>
            </a:r>
          </a:p>
        </p:txBody>
      </p:sp>
      <p:grpSp>
        <p:nvGrpSpPr>
          <p:cNvPr id="11" name="Group 10">
            <a:extLst>
              <a:ext uri="{FF2B5EF4-FFF2-40B4-BE49-F238E27FC236}">
                <a16:creationId xmlns:a16="http://schemas.microsoft.com/office/drawing/2014/main" id="{93C9302A-2C54-4365-8E77-589BE13D6143}"/>
              </a:ext>
            </a:extLst>
          </p:cNvPr>
          <p:cNvGrpSpPr/>
          <p:nvPr/>
        </p:nvGrpSpPr>
        <p:grpSpPr>
          <a:xfrm>
            <a:off x="786000" y="1753426"/>
            <a:ext cx="10374126" cy="3603894"/>
            <a:chOff x="589500" y="1694562"/>
            <a:chExt cx="7780594" cy="2702920"/>
          </a:xfrm>
        </p:grpSpPr>
        <p:grpSp>
          <p:nvGrpSpPr>
            <p:cNvPr id="9" name="Group 8"/>
            <p:cNvGrpSpPr/>
            <p:nvPr/>
          </p:nvGrpSpPr>
          <p:grpSpPr>
            <a:xfrm>
              <a:off x="1377130" y="1794150"/>
              <a:ext cx="6992964" cy="2206913"/>
              <a:chOff x="1377130" y="1794150"/>
              <a:chExt cx="6992964" cy="2206913"/>
            </a:xfrm>
          </p:grpSpPr>
          <p:cxnSp>
            <p:nvCxnSpPr>
              <p:cNvPr id="9222" name="Straight Connector 7"/>
              <p:cNvCxnSpPr>
                <a:cxnSpLocks noChangeShapeType="1"/>
              </p:cNvCxnSpPr>
              <p:nvPr/>
            </p:nvCxnSpPr>
            <p:spPr bwMode="auto">
              <a:xfrm>
                <a:off x="1451854" y="1794150"/>
                <a:ext cx="0" cy="2128713"/>
              </a:xfrm>
              <a:prstGeom prst="line">
                <a:avLst/>
              </a:prstGeom>
              <a:noFill/>
              <a:ln w="19050" algn="ctr">
                <a:solidFill>
                  <a:srgbClr val="002060"/>
                </a:solidFill>
                <a:round/>
                <a:headEnd/>
                <a:tailEnd/>
              </a:ln>
              <a:extLst>
                <a:ext uri="{909E8E84-426E-40dd-AFC4-6F175D3DCCD1}">
                  <a14:hiddenFill xmlns="" xmlns:a14="http://schemas.microsoft.com/office/drawing/2010/main">
                    <a:noFill/>
                  </a14:hiddenFill>
                </a:ext>
              </a:extLst>
            </p:spPr>
          </p:cxnSp>
          <p:cxnSp>
            <p:nvCxnSpPr>
              <p:cNvPr id="9223" name="Straight Connector 8"/>
              <p:cNvCxnSpPr>
                <a:cxnSpLocks noChangeShapeType="1"/>
              </p:cNvCxnSpPr>
              <p:nvPr/>
            </p:nvCxnSpPr>
            <p:spPr bwMode="auto">
              <a:xfrm>
                <a:off x="1377130" y="180214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24" name="Straight Connector 9"/>
              <p:cNvCxnSpPr>
                <a:cxnSpLocks noChangeShapeType="1"/>
              </p:cNvCxnSpPr>
              <p:nvPr/>
            </p:nvCxnSpPr>
            <p:spPr bwMode="auto">
              <a:xfrm>
                <a:off x="1377130" y="2224159"/>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25" name="Straight Connector 10"/>
              <p:cNvCxnSpPr>
                <a:cxnSpLocks noChangeShapeType="1"/>
              </p:cNvCxnSpPr>
              <p:nvPr/>
            </p:nvCxnSpPr>
            <p:spPr bwMode="auto">
              <a:xfrm>
                <a:off x="1377130" y="3068192"/>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26" name="Straight Connector 11"/>
              <p:cNvCxnSpPr>
                <a:cxnSpLocks noChangeShapeType="1"/>
              </p:cNvCxnSpPr>
              <p:nvPr/>
            </p:nvCxnSpPr>
            <p:spPr bwMode="auto">
              <a:xfrm>
                <a:off x="1377130" y="2646175"/>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27" name="Straight Connector 12"/>
              <p:cNvCxnSpPr>
                <a:cxnSpLocks noChangeShapeType="1"/>
              </p:cNvCxnSpPr>
              <p:nvPr/>
            </p:nvCxnSpPr>
            <p:spPr bwMode="auto">
              <a:xfrm>
                <a:off x="1377130" y="3490208"/>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28" name="Straight Connector 13"/>
              <p:cNvCxnSpPr>
                <a:cxnSpLocks noChangeShapeType="1"/>
              </p:cNvCxnSpPr>
              <p:nvPr/>
            </p:nvCxnSpPr>
            <p:spPr bwMode="auto">
              <a:xfrm rot="5400000">
                <a:off x="1415865"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29" name="Straight Connector 14"/>
              <p:cNvCxnSpPr>
                <a:cxnSpLocks noChangeShapeType="1"/>
              </p:cNvCxnSpPr>
              <p:nvPr/>
            </p:nvCxnSpPr>
            <p:spPr bwMode="auto">
              <a:xfrm rot="5400000">
                <a:off x="2102717"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0" name="Straight Connector 15"/>
              <p:cNvCxnSpPr>
                <a:cxnSpLocks noChangeShapeType="1"/>
              </p:cNvCxnSpPr>
              <p:nvPr/>
            </p:nvCxnSpPr>
            <p:spPr bwMode="auto">
              <a:xfrm rot="5400000">
                <a:off x="3478231"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1" name="Straight Connector 16"/>
              <p:cNvCxnSpPr>
                <a:cxnSpLocks noChangeShapeType="1"/>
              </p:cNvCxnSpPr>
              <p:nvPr/>
            </p:nvCxnSpPr>
            <p:spPr bwMode="auto">
              <a:xfrm rot="5400000">
                <a:off x="2787755"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2" name="Straight Connector 17"/>
              <p:cNvCxnSpPr>
                <a:cxnSpLocks noChangeShapeType="1"/>
              </p:cNvCxnSpPr>
              <p:nvPr/>
            </p:nvCxnSpPr>
            <p:spPr bwMode="auto">
              <a:xfrm rot="5400000">
                <a:off x="4855559"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3" name="Straight Connector 18"/>
              <p:cNvCxnSpPr>
                <a:cxnSpLocks noChangeShapeType="1"/>
              </p:cNvCxnSpPr>
              <p:nvPr/>
            </p:nvCxnSpPr>
            <p:spPr bwMode="auto">
              <a:xfrm rot="5400000">
                <a:off x="4181394"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4" name="Straight Connector 19"/>
              <p:cNvCxnSpPr>
                <a:cxnSpLocks noChangeShapeType="1"/>
              </p:cNvCxnSpPr>
              <p:nvPr/>
            </p:nvCxnSpPr>
            <p:spPr bwMode="auto">
              <a:xfrm rot="5400000">
                <a:off x="5549660"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5" name="Straight Connector 20"/>
              <p:cNvCxnSpPr>
                <a:cxnSpLocks noChangeShapeType="1"/>
              </p:cNvCxnSpPr>
              <p:nvPr/>
            </p:nvCxnSpPr>
            <p:spPr bwMode="auto">
              <a:xfrm rot="5400000">
                <a:off x="6260071"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6" name="Straight Connector 21"/>
              <p:cNvCxnSpPr>
                <a:cxnSpLocks noChangeShapeType="1"/>
              </p:cNvCxnSpPr>
              <p:nvPr/>
            </p:nvCxnSpPr>
            <p:spPr bwMode="auto">
              <a:xfrm rot="5400000">
                <a:off x="6948734"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7" name="Straight Connector 22"/>
              <p:cNvCxnSpPr>
                <a:cxnSpLocks noChangeShapeType="1"/>
              </p:cNvCxnSpPr>
              <p:nvPr/>
            </p:nvCxnSpPr>
            <p:spPr bwMode="auto">
              <a:xfrm rot="5400000">
                <a:off x="7673643" y="3965063"/>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9238" name="Straight Connector 23"/>
              <p:cNvCxnSpPr>
                <a:cxnSpLocks noChangeShapeType="1"/>
              </p:cNvCxnSpPr>
              <p:nvPr/>
            </p:nvCxnSpPr>
            <p:spPr bwMode="auto">
              <a:xfrm rot="5400000">
                <a:off x="8327839" y="3952596"/>
                <a:ext cx="72000" cy="0"/>
              </a:xfrm>
              <a:prstGeom prst="line">
                <a:avLst/>
              </a:prstGeom>
              <a:noFill/>
              <a:ln w="19050" algn="ctr">
                <a:solidFill>
                  <a:srgbClr val="001965"/>
                </a:solidFill>
                <a:round/>
                <a:headEnd/>
                <a:tailEnd/>
              </a:ln>
              <a:extLst>
                <a:ext uri="{909E8E84-426E-40dd-AFC4-6F175D3DCCD1}">
                  <a14:hiddenFill xmlns="" xmlns:a14="http://schemas.microsoft.com/office/drawing/2010/main">
                    <a:noFill/>
                  </a14:hiddenFill>
                </a:ext>
              </a:extLst>
            </p:spPr>
          </p:cxnSp>
          <p:cxnSp>
            <p:nvCxnSpPr>
              <p:cNvPr id="42" name="Straight Connector 41"/>
              <p:cNvCxnSpPr/>
              <p:nvPr/>
            </p:nvCxnSpPr>
            <p:spPr>
              <a:xfrm>
                <a:off x="1377130" y="3926364"/>
                <a:ext cx="6992964"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1726108" y="2081040"/>
              <a:ext cx="6356844" cy="1475383"/>
              <a:chOff x="2599529" y="1479955"/>
              <a:chExt cx="4176312" cy="1414404"/>
            </a:xfrm>
          </p:grpSpPr>
          <p:sp>
            <p:nvSpPr>
              <p:cNvPr id="2" name="Freeform 1"/>
              <p:cNvSpPr/>
              <p:nvPr/>
            </p:nvSpPr>
            <p:spPr>
              <a:xfrm>
                <a:off x="2657475" y="1746250"/>
                <a:ext cx="4086225" cy="1095375"/>
              </a:xfrm>
              <a:custGeom>
                <a:avLst/>
                <a:gdLst>
                  <a:gd name="connsiteX0" fmla="*/ 0 w 4086225"/>
                  <a:gd name="connsiteY0" fmla="*/ 1095375 h 1095375"/>
                  <a:gd name="connsiteX1" fmla="*/ 460375 w 4086225"/>
                  <a:gd name="connsiteY1" fmla="*/ 873125 h 1095375"/>
                  <a:gd name="connsiteX2" fmla="*/ 901700 w 4086225"/>
                  <a:gd name="connsiteY2" fmla="*/ 844550 h 1095375"/>
                  <a:gd name="connsiteX3" fmla="*/ 1352550 w 4086225"/>
                  <a:gd name="connsiteY3" fmla="*/ 742950 h 1095375"/>
                  <a:gd name="connsiteX4" fmla="*/ 1803400 w 4086225"/>
                  <a:gd name="connsiteY4" fmla="*/ 736600 h 1095375"/>
                  <a:gd name="connsiteX5" fmla="*/ 2276475 w 4086225"/>
                  <a:gd name="connsiteY5" fmla="*/ 644525 h 1095375"/>
                  <a:gd name="connsiteX6" fmla="*/ 2724150 w 4086225"/>
                  <a:gd name="connsiteY6" fmla="*/ 536575 h 1095375"/>
                  <a:gd name="connsiteX7" fmla="*/ 3171825 w 4086225"/>
                  <a:gd name="connsiteY7" fmla="*/ 396875 h 1095375"/>
                  <a:gd name="connsiteX8" fmla="*/ 3635375 w 4086225"/>
                  <a:gd name="connsiteY8" fmla="*/ 393700 h 1095375"/>
                  <a:gd name="connsiteX9" fmla="*/ 4086225 w 4086225"/>
                  <a:gd name="connsiteY9" fmla="*/ 0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6225" h="1095375">
                    <a:moveTo>
                      <a:pt x="0" y="1095375"/>
                    </a:moveTo>
                    <a:lnTo>
                      <a:pt x="460375" y="873125"/>
                    </a:lnTo>
                    <a:lnTo>
                      <a:pt x="901700" y="844550"/>
                    </a:lnTo>
                    <a:lnTo>
                      <a:pt x="1352550" y="742950"/>
                    </a:lnTo>
                    <a:lnTo>
                      <a:pt x="1803400" y="736600"/>
                    </a:lnTo>
                    <a:lnTo>
                      <a:pt x="2276475" y="644525"/>
                    </a:lnTo>
                    <a:lnTo>
                      <a:pt x="2724150" y="536575"/>
                    </a:lnTo>
                    <a:lnTo>
                      <a:pt x="3171825" y="396875"/>
                    </a:lnTo>
                    <a:lnTo>
                      <a:pt x="3635375" y="393700"/>
                    </a:lnTo>
                    <a:lnTo>
                      <a:pt x="4086225"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endParaRPr>
              </a:p>
            </p:txBody>
          </p:sp>
          <p:grpSp>
            <p:nvGrpSpPr>
              <p:cNvPr id="9252" name="Group 37"/>
              <p:cNvGrpSpPr>
                <a:grpSpLocks/>
              </p:cNvGrpSpPr>
              <p:nvPr/>
            </p:nvGrpSpPr>
            <p:grpSpPr bwMode="auto">
              <a:xfrm>
                <a:off x="3052154" y="2449125"/>
                <a:ext cx="92869" cy="317897"/>
                <a:chOff x="4716605" y="1400174"/>
                <a:chExt cx="161925" cy="1190626"/>
              </a:xfrm>
            </p:grpSpPr>
            <p:cxnSp>
              <p:nvCxnSpPr>
                <p:cNvPr id="39" name="Straight Connector 38"/>
                <p:cNvCxnSpPr/>
                <p:nvPr/>
              </p:nvCxnSpPr>
              <p:spPr>
                <a:xfrm rot="5400000">
                  <a:off x="4202255" y="1995487"/>
                  <a:ext cx="119062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16605" y="1400174"/>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716605" y="2590800"/>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258" name="Group 62"/>
              <p:cNvGrpSpPr>
                <a:grpSpLocks/>
              </p:cNvGrpSpPr>
              <p:nvPr/>
            </p:nvGrpSpPr>
            <p:grpSpPr bwMode="auto">
              <a:xfrm>
                <a:off x="3487920" y="2432588"/>
                <a:ext cx="108347" cy="322660"/>
                <a:chOff x="4721800" y="1422637"/>
                <a:chExt cx="161925" cy="1190626"/>
              </a:xfrm>
            </p:grpSpPr>
            <p:cxnSp>
              <p:nvCxnSpPr>
                <p:cNvPr id="64" name="Straight Connector 63"/>
                <p:cNvCxnSpPr/>
                <p:nvPr/>
              </p:nvCxnSpPr>
              <p:spPr>
                <a:xfrm rot="5400000">
                  <a:off x="4207449" y="2017950"/>
                  <a:ext cx="119062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721800" y="1422637"/>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721800" y="2613263"/>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259" name="Group 66"/>
              <p:cNvGrpSpPr>
                <a:grpSpLocks/>
              </p:cNvGrpSpPr>
              <p:nvPr/>
            </p:nvGrpSpPr>
            <p:grpSpPr bwMode="auto">
              <a:xfrm>
                <a:off x="3944531" y="2313386"/>
                <a:ext cx="108347" cy="322659"/>
                <a:chOff x="4728035" y="1400174"/>
                <a:chExt cx="161925" cy="1190626"/>
              </a:xfrm>
            </p:grpSpPr>
            <p:cxnSp>
              <p:nvCxnSpPr>
                <p:cNvPr id="68" name="Straight Connector 67"/>
                <p:cNvCxnSpPr/>
                <p:nvPr/>
              </p:nvCxnSpPr>
              <p:spPr>
                <a:xfrm rot="5400000">
                  <a:off x="4213686" y="1995489"/>
                  <a:ext cx="1190622"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728035" y="1400174"/>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728035" y="2590796"/>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260" name="Group 70"/>
              <p:cNvGrpSpPr>
                <a:grpSpLocks/>
              </p:cNvGrpSpPr>
              <p:nvPr/>
            </p:nvGrpSpPr>
            <p:grpSpPr bwMode="auto">
              <a:xfrm>
                <a:off x="4389230" y="2312195"/>
                <a:ext cx="97631" cy="352425"/>
                <a:chOff x="4718380" y="1400174"/>
                <a:chExt cx="161925" cy="1190626"/>
              </a:xfrm>
            </p:grpSpPr>
            <p:cxnSp>
              <p:nvCxnSpPr>
                <p:cNvPr id="72" name="Straight Connector 71"/>
                <p:cNvCxnSpPr/>
                <p:nvPr/>
              </p:nvCxnSpPr>
              <p:spPr>
                <a:xfrm rot="5400000">
                  <a:off x="4204028" y="1995487"/>
                  <a:ext cx="119062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718380" y="1400174"/>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718380" y="2590800"/>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261" name="Group 74"/>
              <p:cNvGrpSpPr>
                <a:grpSpLocks/>
              </p:cNvGrpSpPr>
              <p:nvPr/>
            </p:nvGrpSpPr>
            <p:grpSpPr bwMode="auto">
              <a:xfrm>
                <a:off x="4870842" y="2230043"/>
                <a:ext cx="97631" cy="352425"/>
                <a:chOff x="4725299" y="1400174"/>
                <a:chExt cx="161925" cy="1190626"/>
              </a:xfrm>
            </p:grpSpPr>
            <p:cxnSp>
              <p:nvCxnSpPr>
                <p:cNvPr id="76" name="Straight Connector 75"/>
                <p:cNvCxnSpPr/>
                <p:nvPr/>
              </p:nvCxnSpPr>
              <p:spPr>
                <a:xfrm rot="5400000">
                  <a:off x="4210947" y="1995487"/>
                  <a:ext cx="119062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725299" y="1400174"/>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725299" y="2590800"/>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262" name="Group 78"/>
              <p:cNvGrpSpPr>
                <a:grpSpLocks/>
              </p:cNvGrpSpPr>
              <p:nvPr/>
            </p:nvGrpSpPr>
            <p:grpSpPr bwMode="auto">
              <a:xfrm>
                <a:off x="5319107" y="2077650"/>
                <a:ext cx="86915" cy="413147"/>
                <a:chOff x="4714115" y="1400174"/>
                <a:chExt cx="161925" cy="1190626"/>
              </a:xfrm>
            </p:grpSpPr>
            <p:cxnSp>
              <p:nvCxnSpPr>
                <p:cNvPr id="80" name="Straight Connector 79"/>
                <p:cNvCxnSpPr/>
                <p:nvPr/>
              </p:nvCxnSpPr>
              <p:spPr>
                <a:xfrm rot="5400000">
                  <a:off x="4199764" y="1995487"/>
                  <a:ext cx="119062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714115" y="1400174"/>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714115" y="2590800"/>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263" name="Group 82"/>
              <p:cNvGrpSpPr>
                <a:grpSpLocks/>
              </p:cNvGrpSpPr>
              <p:nvPr/>
            </p:nvGrpSpPr>
            <p:grpSpPr bwMode="auto">
              <a:xfrm>
                <a:off x="5767971" y="1915725"/>
                <a:ext cx="88106" cy="432197"/>
                <a:chOff x="4714640" y="1400174"/>
                <a:chExt cx="161925" cy="1190632"/>
              </a:xfrm>
            </p:grpSpPr>
            <p:cxnSp>
              <p:nvCxnSpPr>
                <p:cNvPr id="84" name="Straight Connector 83"/>
                <p:cNvCxnSpPr/>
                <p:nvPr/>
              </p:nvCxnSpPr>
              <p:spPr>
                <a:xfrm rot="5400000">
                  <a:off x="4200288" y="1995491"/>
                  <a:ext cx="1190631"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714640" y="1400174"/>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714640" y="2590806"/>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264" name="Group 86"/>
              <p:cNvGrpSpPr>
                <a:grpSpLocks/>
              </p:cNvGrpSpPr>
              <p:nvPr/>
            </p:nvGrpSpPr>
            <p:grpSpPr bwMode="auto">
              <a:xfrm>
                <a:off x="6234703" y="1905006"/>
                <a:ext cx="89297" cy="433388"/>
                <a:chOff x="4730280" y="1400174"/>
                <a:chExt cx="161925" cy="1190626"/>
              </a:xfrm>
            </p:grpSpPr>
            <p:cxnSp>
              <p:nvCxnSpPr>
                <p:cNvPr id="88" name="Straight Connector 87"/>
                <p:cNvCxnSpPr/>
                <p:nvPr/>
              </p:nvCxnSpPr>
              <p:spPr>
                <a:xfrm rot="5400000">
                  <a:off x="4210532" y="1995487"/>
                  <a:ext cx="119062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730280" y="1400174"/>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730280" y="2590800"/>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265" name="Group 90"/>
              <p:cNvGrpSpPr>
                <a:grpSpLocks/>
              </p:cNvGrpSpPr>
              <p:nvPr/>
            </p:nvGrpSpPr>
            <p:grpSpPr bwMode="auto">
              <a:xfrm>
                <a:off x="6684162" y="1479955"/>
                <a:ext cx="91679" cy="538163"/>
                <a:chOff x="4723503" y="1400174"/>
                <a:chExt cx="161925" cy="1190626"/>
              </a:xfrm>
            </p:grpSpPr>
            <p:cxnSp>
              <p:nvCxnSpPr>
                <p:cNvPr id="92" name="Straight Connector 91"/>
                <p:cNvCxnSpPr/>
                <p:nvPr/>
              </p:nvCxnSpPr>
              <p:spPr>
                <a:xfrm rot="5400000">
                  <a:off x="4203894" y="1995487"/>
                  <a:ext cx="119062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723503" y="1400174"/>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723503" y="2590800"/>
                  <a:ext cx="1619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 name="Diamond 2"/>
              <p:cNvSpPr/>
              <p:nvPr/>
            </p:nvSpPr>
            <p:spPr>
              <a:xfrm>
                <a:off x="2599529" y="2790823"/>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98" name="Diamond 97"/>
              <p:cNvSpPr/>
              <p:nvPr/>
            </p:nvSpPr>
            <p:spPr>
              <a:xfrm>
                <a:off x="3061492" y="2566985"/>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108" name="Diamond 107"/>
              <p:cNvSpPr/>
              <p:nvPr/>
            </p:nvSpPr>
            <p:spPr>
              <a:xfrm>
                <a:off x="3506786" y="2531266"/>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109" name="Diamond 108"/>
              <p:cNvSpPr/>
              <p:nvPr/>
            </p:nvSpPr>
            <p:spPr>
              <a:xfrm>
                <a:off x="3959224" y="2431253"/>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110" name="Diamond 109"/>
              <p:cNvSpPr/>
              <p:nvPr/>
            </p:nvSpPr>
            <p:spPr>
              <a:xfrm>
                <a:off x="4404518" y="2436015"/>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113" name="Diamond 112"/>
              <p:cNvSpPr/>
              <p:nvPr/>
            </p:nvSpPr>
            <p:spPr>
              <a:xfrm>
                <a:off x="4880768" y="2336003"/>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114" name="Diamond 113"/>
              <p:cNvSpPr/>
              <p:nvPr/>
            </p:nvSpPr>
            <p:spPr>
              <a:xfrm>
                <a:off x="5328443" y="2231228"/>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115" name="Diamond 114"/>
              <p:cNvSpPr/>
              <p:nvPr/>
            </p:nvSpPr>
            <p:spPr>
              <a:xfrm>
                <a:off x="5776118" y="2085972"/>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116" name="Diamond 115"/>
              <p:cNvSpPr/>
              <p:nvPr/>
            </p:nvSpPr>
            <p:spPr>
              <a:xfrm>
                <a:off x="6238080" y="2083591"/>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sp>
            <p:nvSpPr>
              <p:cNvPr id="117" name="Diamond 116"/>
              <p:cNvSpPr/>
              <p:nvPr/>
            </p:nvSpPr>
            <p:spPr>
              <a:xfrm>
                <a:off x="6690517" y="1693066"/>
                <a:ext cx="70954" cy="103536"/>
              </a:xfrm>
              <a:prstGeom prst="diamond">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solidFill>
                    <a:schemeClr val="tx1"/>
                  </a:solidFill>
                </a:endParaRPr>
              </a:p>
            </p:txBody>
          </p:sp>
        </p:grpSp>
        <p:grpSp>
          <p:nvGrpSpPr>
            <p:cNvPr id="111" name="Group 110"/>
            <p:cNvGrpSpPr/>
            <p:nvPr/>
          </p:nvGrpSpPr>
          <p:grpSpPr>
            <a:xfrm>
              <a:off x="589500" y="1694562"/>
              <a:ext cx="7771038" cy="2702920"/>
              <a:chOff x="589500" y="1694562"/>
              <a:chExt cx="7771038" cy="2702920"/>
            </a:xfrm>
          </p:grpSpPr>
          <p:sp>
            <p:nvSpPr>
              <p:cNvPr id="112" name="TextBox 111"/>
              <p:cNvSpPr txBox="1"/>
              <p:nvPr/>
            </p:nvSpPr>
            <p:spPr>
              <a:xfrm rot="16200000">
                <a:off x="9785" y="2551397"/>
                <a:ext cx="1413346" cy="253915"/>
              </a:xfrm>
              <a:prstGeom prst="rect">
                <a:avLst/>
              </a:prstGeom>
              <a:noFill/>
            </p:spPr>
            <p:txBody>
              <a:bodyPr>
                <a:spAutoFit/>
              </a:bodyPr>
              <a:lstStyle/>
              <a:p>
                <a:pPr algn="ctr">
                  <a:defRPr/>
                </a:pPr>
                <a:r>
                  <a:rPr lang="en-GB" sz="1600" kern="0" dirty="0">
                    <a:latin typeface="Verdana"/>
                  </a:rPr>
                  <a:t>Relative risk</a:t>
                </a:r>
              </a:p>
            </p:txBody>
          </p:sp>
          <p:sp>
            <p:nvSpPr>
              <p:cNvPr id="118" name="TextBox 117"/>
              <p:cNvSpPr txBox="1"/>
              <p:nvPr/>
            </p:nvSpPr>
            <p:spPr>
              <a:xfrm>
                <a:off x="3466099" y="4143567"/>
                <a:ext cx="2062366" cy="253915"/>
              </a:xfrm>
              <a:prstGeom prst="rect">
                <a:avLst/>
              </a:prstGeom>
              <a:noFill/>
            </p:spPr>
            <p:txBody>
              <a:bodyPr>
                <a:spAutoFit/>
              </a:bodyPr>
              <a:lstStyle/>
              <a:p>
                <a:pPr algn="ctr">
                  <a:defRPr/>
                </a:pPr>
                <a:r>
                  <a:rPr lang="en-GB" sz="1600" kern="0" dirty="0">
                    <a:latin typeface="Verdana"/>
                  </a:rPr>
                  <a:t>BMI (kg/m</a:t>
                </a:r>
                <a:r>
                  <a:rPr lang="en-GB" sz="1600" kern="0" baseline="30000" dirty="0">
                    <a:latin typeface="Verdana"/>
                  </a:rPr>
                  <a:t>2</a:t>
                </a:r>
                <a:r>
                  <a:rPr lang="en-GB" sz="1600" kern="0" dirty="0">
                    <a:latin typeface="Verdana"/>
                  </a:rPr>
                  <a:t>)</a:t>
                </a:r>
              </a:p>
            </p:txBody>
          </p:sp>
          <p:sp>
            <p:nvSpPr>
              <p:cNvPr id="119" name="TextBox 118"/>
              <p:cNvSpPr txBox="1"/>
              <p:nvPr/>
            </p:nvSpPr>
            <p:spPr>
              <a:xfrm>
                <a:off x="969106" y="1694562"/>
                <a:ext cx="410482" cy="223090"/>
              </a:xfrm>
              <a:prstGeom prst="rect">
                <a:avLst/>
              </a:prstGeom>
              <a:noFill/>
            </p:spPr>
            <p:txBody>
              <a:bodyPr wrap="square" anchor="ctr">
                <a:spAutoFit/>
              </a:bodyPr>
              <a:lstStyle/>
              <a:p>
                <a:pPr algn="r">
                  <a:defRPr/>
                </a:pPr>
                <a:r>
                  <a:rPr lang="en-GB" sz="1333" kern="0" dirty="0">
                    <a:latin typeface="Verdana"/>
                  </a:rPr>
                  <a:t>3.0</a:t>
                </a:r>
              </a:p>
            </p:txBody>
          </p:sp>
          <p:sp>
            <p:nvSpPr>
              <p:cNvPr id="120" name="TextBox 119"/>
              <p:cNvSpPr txBox="1"/>
              <p:nvPr/>
            </p:nvSpPr>
            <p:spPr>
              <a:xfrm>
                <a:off x="969106" y="2116330"/>
                <a:ext cx="410483" cy="223090"/>
              </a:xfrm>
              <a:prstGeom prst="rect">
                <a:avLst/>
              </a:prstGeom>
              <a:noFill/>
            </p:spPr>
            <p:txBody>
              <a:bodyPr wrap="square" anchor="ctr">
                <a:spAutoFit/>
              </a:bodyPr>
              <a:lstStyle/>
              <a:p>
                <a:pPr algn="r">
                  <a:defRPr/>
                </a:pPr>
                <a:r>
                  <a:rPr lang="en-GB" sz="1333" kern="0" dirty="0">
                    <a:latin typeface="Verdana"/>
                  </a:rPr>
                  <a:t>2.5</a:t>
                </a:r>
              </a:p>
            </p:txBody>
          </p:sp>
          <p:sp>
            <p:nvSpPr>
              <p:cNvPr id="121" name="TextBox 120"/>
              <p:cNvSpPr txBox="1"/>
              <p:nvPr/>
            </p:nvSpPr>
            <p:spPr>
              <a:xfrm>
                <a:off x="969106" y="2538098"/>
                <a:ext cx="410482" cy="223090"/>
              </a:xfrm>
              <a:prstGeom prst="rect">
                <a:avLst/>
              </a:prstGeom>
              <a:noFill/>
            </p:spPr>
            <p:txBody>
              <a:bodyPr wrap="square" anchor="ctr">
                <a:spAutoFit/>
              </a:bodyPr>
              <a:lstStyle/>
              <a:p>
                <a:pPr algn="r">
                  <a:defRPr/>
                </a:pPr>
                <a:r>
                  <a:rPr lang="en-GB" sz="1333" kern="0" dirty="0">
                    <a:latin typeface="Verdana"/>
                  </a:rPr>
                  <a:t>2.0</a:t>
                </a:r>
              </a:p>
            </p:txBody>
          </p:sp>
          <p:sp>
            <p:nvSpPr>
              <p:cNvPr id="122" name="TextBox 121"/>
              <p:cNvSpPr txBox="1"/>
              <p:nvPr/>
            </p:nvSpPr>
            <p:spPr>
              <a:xfrm>
                <a:off x="969106" y="2959866"/>
                <a:ext cx="410482" cy="223090"/>
              </a:xfrm>
              <a:prstGeom prst="rect">
                <a:avLst/>
              </a:prstGeom>
              <a:noFill/>
            </p:spPr>
            <p:txBody>
              <a:bodyPr wrap="square" anchor="ctr">
                <a:spAutoFit/>
              </a:bodyPr>
              <a:lstStyle/>
              <a:p>
                <a:pPr algn="r">
                  <a:defRPr/>
                </a:pPr>
                <a:r>
                  <a:rPr lang="en-GB" sz="1333" kern="0" dirty="0">
                    <a:latin typeface="Verdana"/>
                  </a:rPr>
                  <a:t>1.5</a:t>
                </a:r>
              </a:p>
            </p:txBody>
          </p:sp>
          <p:sp>
            <p:nvSpPr>
              <p:cNvPr id="123" name="TextBox 122"/>
              <p:cNvSpPr txBox="1"/>
              <p:nvPr/>
            </p:nvSpPr>
            <p:spPr>
              <a:xfrm>
                <a:off x="969106" y="3381633"/>
                <a:ext cx="410482" cy="223090"/>
              </a:xfrm>
              <a:prstGeom prst="rect">
                <a:avLst/>
              </a:prstGeom>
              <a:noFill/>
            </p:spPr>
            <p:txBody>
              <a:bodyPr wrap="square" anchor="ctr">
                <a:spAutoFit/>
              </a:bodyPr>
              <a:lstStyle/>
              <a:p>
                <a:pPr algn="r">
                  <a:defRPr/>
                </a:pPr>
                <a:r>
                  <a:rPr lang="en-GB" sz="1333" kern="0" dirty="0">
                    <a:latin typeface="Verdana"/>
                  </a:rPr>
                  <a:t>1.0</a:t>
                </a:r>
              </a:p>
            </p:txBody>
          </p:sp>
          <p:sp>
            <p:nvSpPr>
              <p:cNvPr id="124" name="TextBox 123"/>
              <p:cNvSpPr txBox="1"/>
              <p:nvPr/>
            </p:nvSpPr>
            <p:spPr>
              <a:xfrm>
                <a:off x="1487474" y="3937186"/>
                <a:ext cx="612000" cy="207749"/>
              </a:xfrm>
              <a:prstGeom prst="rect">
                <a:avLst/>
              </a:prstGeom>
              <a:noFill/>
            </p:spPr>
            <p:txBody>
              <a:bodyPr wrap="square" anchor="ctr">
                <a:spAutoFit/>
              </a:bodyPr>
              <a:lstStyle/>
              <a:p>
                <a:pPr algn="ctr">
                  <a:defRPr/>
                </a:pPr>
                <a:r>
                  <a:rPr lang="en-GB" sz="1200" kern="0" dirty="0">
                    <a:latin typeface="Verdana"/>
                  </a:rPr>
                  <a:t>&lt;21.6</a:t>
                </a:r>
              </a:p>
            </p:txBody>
          </p:sp>
          <p:sp>
            <p:nvSpPr>
              <p:cNvPr id="125" name="TextBox 124"/>
              <p:cNvSpPr txBox="1"/>
              <p:nvPr/>
            </p:nvSpPr>
            <p:spPr>
              <a:xfrm>
                <a:off x="969106" y="3803403"/>
                <a:ext cx="410482" cy="223090"/>
              </a:xfrm>
              <a:prstGeom prst="rect">
                <a:avLst/>
              </a:prstGeom>
              <a:noFill/>
            </p:spPr>
            <p:txBody>
              <a:bodyPr wrap="square" anchor="ctr">
                <a:spAutoFit/>
              </a:bodyPr>
              <a:lstStyle/>
              <a:p>
                <a:pPr algn="r">
                  <a:defRPr/>
                </a:pPr>
                <a:r>
                  <a:rPr lang="en-GB" sz="1333" kern="0" dirty="0">
                    <a:latin typeface="Verdana"/>
                  </a:rPr>
                  <a:t>0.5</a:t>
                </a:r>
              </a:p>
            </p:txBody>
          </p:sp>
          <p:sp>
            <p:nvSpPr>
              <p:cNvPr id="126" name="TextBox 125"/>
              <p:cNvSpPr txBox="1"/>
              <p:nvPr/>
            </p:nvSpPr>
            <p:spPr>
              <a:xfrm>
                <a:off x="1955537" y="3937185"/>
                <a:ext cx="1042499" cy="207749"/>
              </a:xfrm>
              <a:prstGeom prst="rect">
                <a:avLst/>
              </a:prstGeom>
              <a:noFill/>
            </p:spPr>
            <p:txBody>
              <a:bodyPr wrap="square" anchor="ctr">
                <a:spAutoFit/>
              </a:bodyPr>
              <a:lstStyle/>
              <a:p>
                <a:pPr algn="ctr">
                  <a:defRPr/>
                </a:pPr>
                <a:r>
                  <a:rPr lang="en-GB" sz="1200" kern="0" dirty="0">
                    <a:latin typeface="Verdana"/>
                  </a:rPr>
                  <a:t>21.6–22.3</a:t>
                </a:r>
              </a:p>
            </p:txBody>
          </p:sp>
          <p:sp>
            <p:nvSpPr>
              <p:cNvPr id="127" name="TextBox 126"/>
              <p:cNvSpPr txBox="1"/>
              <p:nvPr/>
            </p:nvSpPr>
            <p:spPr>
              <a:xfrm>
                <a:off x="2766307" y="3937186"/>
                <a:ext cx="819268" cy="207749"/>
              </a:xfrm>
              <a:prstGeom prst="rect">
                <a:avLst/>
              </a:prstGeom>
              <a:noFill/>
            </p:spPr>
            <p:txBody>
              <a:bodyPr wrap="square" anchor="ctr">
                <a:spAutoFit/>
              </a:bodyPr>
              <a:lstStyle/>
              <a:p>
                <a:pPr algn="ctr">
                  <a:defRPr/>
                </a:pPr>
                <a:r>
                  <a:rPr lang="en-GB" sz="1200" kern="0" dirty="0">
                    <a:latin typeface="Verdana"/>
                  </a:rPr>
                  <a:t>22.4–23.0</a:t>
                </a:r>
              </a:p>
            </p:txBody>
          </p:sp>
          <p:sp>
            <p:nvSpPr>
              <p:cNvPr id="128" name="TextBox 127"/>
              <p:cNvSpPr txBox="1"/>
              <p:nvPr/>
            </p:nvSpPr>
            <p:spPr>
              <a:xfrm>
                <a:off x="3472228" y="3937186"/>
                <a:ext cx="783894" cy="207749"/>
              </a:xfrm>
              <a:prstGeom prst="rect">
                <a:avLst/>
              </a:prstGeom>
              <a:noFill/>
            </p:spPr>
            <p:txBody>
              <a:bodyPr wrap="square" anchor="ctr">
                <a:spAutoFit/>
              </a:bodyPr>
              <a:lstStyle/>
              <a:p>
                <a:pPr algn="ctr">
                  <a:defRPr/>
                </a:pPr>
                <a:r>
                  <a:rPr lang="en-GB" sz="1200" kern="0" dirty="0">
                    <a:latin typeface="Verdana"/>
                  </a:rPr>
                  <a:t>23.1–23.6</a:t>
                </a:r>
              </a:p>
            </p:txBody>
          </p:sp>
          <p:sp>
            <p:nvSpPr>
              <p:cNvPr id="129" name="TextBox 128"/>
              <p:cNvSpPr txBox="1"/>
              <p:nvPr/>
            </p:nvSpPr>
            <p:spPr>
              <a:xfrm>
                <a:off x="4159156" y="3937186"/>
                <a:ext cx="799091" cy="207749"/>
              </a:xfrm>
              <a:prstGeom prst="rect">
                <a:avLst/>
              </a:prstGeom>
              <a:noFill/>
            </p:spPr>
            <p:txBody>
              <a:bodyPr wrap="square" anchor="ctr">
                <a:spAutoFit/>
              </a:bodyPr>
              <a:lstStyle/>
              <a:p>
                <a:pPr algn="ctr">
                  <a:defRPr/>
                </a:pPr>
                <a:r>
                  <a:rPr lang="en-GB" sz="1200" kern="0" dirty="0">
                    <a:latin typeface="Verdana"/>
                  </a:rPr>
                  <a:t>23.7–24.2</a:t>
                </a:r>
              </a:p>
            </p:txBody>
          </p:sp>
          <p:sp>
            <p:nvSpPr>
              <p:cNvPr id="130" name="TextBox 129"/>
              <p:cNvSpPr txBox="1"/>
              <p:nvPr/>
            </p:nvSpPr>
            <p:spPr>
              <a:xfrm>
                <a:off x="4839869" y="3937186"/>
                <a:ext cx="818134" cy="207749"/>
              </a:xfrm>
              <a:prstGeom prst="rect">
                <a:avLst/>
              </a:prstGeom>
              <a:noFill/>
            </p:spPr>
            <p:txBody>
              <a:bodyPr wrap="square" anchor="ctr">
                <a:spAutoFit/>
              </a:bodyPr>
              <a:lstStyle/>
              <a:p>
                <a:pPr algn="ctr">
                  <a:defRPr/>
                </a:pPr>
                <a:r>
                  <a:rPr lang="en-GB" sz="1200" kern="0" dirty="0">
                    <a:latin typeface="Verdana"/>
                  </a:rPr>
                  <a:t>24.3–24.7</a:t>
                </a:r>
              </a:p>
            </p:txBody>
          </p:sp>
          <p:sp>
            <p:nvSpPr>
              <p:cNvPr id="131" name="TextBox 130"/>
              <p:cNvSpPr txBox="1"/>
              <p:nvPr/>
            </p:nvSpPr>
            <p:spPr>
              <a:xfrm>
                <a:off x="5561257" y="3937186"/>
                <a:ext cx="787831" cy="207749"/>
              </a:xfrm>
              <a:prstGeom prst="rect">
                <a:avLst/>
              </a:prstGeom>
              <a:noFill/>
            </p:spPr>
            <p:txBody>
              <a:bodyPr wrap="square" anchor="ctr">
                <a:spAutoFit/>
              </a:bodyPr>
              <a:lstStyle/>
              <a:p>
                <a:pPr algn="ctr">
                  <a:defRPr/>
                </a:pPr>
                <a:r>
                  <a:rPr lang="en-GB" sz="1200" kern="0" dirty="0">
                    <a:latin typeface="Verdana"/>
                  </a:rPr>
                  <a:t>24.8–25.4</a:t>
                </a:r>
              </a:p>
            </p:txBody>
          </p:sp>
          <p:sp>
            <p:nvSpPr>
              <p:cNvPr id="132" name="TextBox 131"/>
              <p:cNvSpPr txBox="1"/>
              <p:nvPr/>
            </p:nvSpPr>
            <p:spPr>
              <a:xfrm>
                <a:off x="6238431" y="3937186"/>
                <a:ext cx="813994" cy="207749"/>
              </a:xfrm>
              <a:prstGeom prst="rect">
                <a:avLst/>
              </a:prstGeom>
              <a:noFill/>
            </p:spPr>
            <p:txBody>
              <a:bodyPr wrap="square" anchor="ctr">
                <a:spAutoFit/>
              </a:bodyPr>
              <a:lstStyle/>
              <a:p>
                <a:pPr algn="ctr">
                  <a:defRPr/>
                </a:pPr>
                <a:r>
                  <a:rPr lang="en-GB" sz="1200" kern="0" dirty="0">
                    <a:latin typeface="Verdana"/>
                  </a:rPr>
                  <a:t>25.5–26.3</a:t>
                </a:r>
              </a:p>
            </p:txBody>
          </p:sp>
          <p:sp>
            <p:nvSpPr>
              <p:cNvPr id="133" name="TextBox 132"/>
              <p:cNvSpPr txBox="1"/>
              <p:nvPr/>
            </p:nvSpPr>
            <p:spPr>
              <a:xfrm>
                <a:off x="6937788" y="3937186"/>
                <a:ext cx="792000" cy="207749"/>
              </a:xfrm>
              <a:prstGeom prst="rect">
                <a:avLst/>
              </a:prstGeom>
              <a:noFill/>
            </p:spPr>
            <p:txBody>
              <a:bodyPr wrap="square" anchor="ctr">
                <a:spAutoFit/>
              </a:bodyPr>
              <a:lstStyle/>
              <a:p>
                <a:pPr algn="ctr">
                  <a:defRPr/>
                </a:pPr>
                <a:r>
                  <a:rPr lang="en-GB" sz="1200" kern="0" dirty="0">
                    <a:latin typeface="Verdana"/>
                  </a:rPr>
                  <a:t>26.4–27.8</a:t>
                </a:r>
              </a:p>
            </p:txBody>
          </p:sp>
          <p:sp>
            <p:nvSpPr>
              <p:cNvPr id="134" name="TextBox 133"/>
              <p:cNvSpPr txBox="1"/>
              <p:nvPr/>
            </p:nvSpPr>
            <p:spPr>
              <a:xfrm>
                <a:off x="7712538" y="3937186"/>
                <a:ext cx="648000" cy="207749"/>
              </a:xfrm>
              <a:prstGeom prst="rect">
                <a:avLst/>
              </a:prstGeom>
              <a:noFill/>
            </p:spPr>
            <p:txBody>
              <a:bodyPr wrap="square" anchor="ctr">
                <a:spAutoFit/>
              </a:bodyPr>
              <a:lstStyle/>
              <a:p>
                <a:pPr algn="ctr">
                  <a:defRPr/>
                </a:pPr>
                <a:r>
                  <a:rPr lang="en-GB" sz="1200" kern="0" dirty="0">
                    <a:latin typeface="Verdana"/>
                  </a:rPr>
                  <a:t>&gt;27.8</a:t>
                </a:r>
              </a:p>
            </p:txBody>
          </p:sp>
        </p:grpSp>
        <p:sp>
          <p:nvSpPr>
            <p:cNvPr id="95" name="TextBox 94">
              <a:extLst>
                <a:ext uri="{FF2B5EF4-FFF2-40B4-BE49-F238E27FC236}">
                  <a16:creationId xmlns:a16="http://schemas.microsoft.com/office/drawing/2014/main" id="{97173868-1010-4A9A-85CF-4833D0EB0844}"/>
                </a:ext>
              </a:extLst>
            </p:cNvPr>
            <p:cNvSpPr txBox="1"/>
            <p:nvPr/>
          </p:nvSpPr>
          <p:spPr>
            <a:xfrm>
              <a:off x="7024026" y="3236410"/>
              <a:ext cx="1109149" cy="223090"/>
            </a:xfrm>
            <a:prstGeom prst="rect">
              <a:avLst/>
            </a:prstGeom>
            <a:noFill/>
          </p:spPr>
          <p:txBody>
            <a:bodyPr wrap="none" rtlCol="0">
              <a:spAutoFit/>
            </a:bodyPr>
            <a:lstStyle/>
            <a:p>
              <a:r>
                <a:rPr lang="en-US" sz="1333" i="1" dirty="0"/>
                <a:t>p </a:t>
              </a:r>
              <a:r>
                <a:rPr lang="en-US" sz="1333" dirty="0"/>
                <a:t>for trend &lt; 0.001</a:t>
              </a:r>
            </a:p>
          </p:txBody>
        </p:sp>
      </p:grpSp>
    </p:spTree>
    <p:extLst>
      <p:ext uri="{BB962C8B-B14F-4D97-AF65-F5344CB8AC3E}">
        <p14:creationId xmlns:p14="http://schemas.microsoft.com/office/powerpoint/2010/main" val="3841720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293BB8AB-D252-4CCD-934B-32C67F1D487E}"/>
              </a:ext>
            </a:extLst>
          </p:cNvPr>
          <p:cNvSpPr>
            <a:spLocks noGrp="1"/>
          </p:cNvSpPr>
          <p:nvPr>
            <p:ph type="title"/>
          </p:nvPr>
        </p:nvSpPr>
        <p:spPr>
          <a:xfrm>
            <a:off x="422400" y="312323"/>
            <a:ext cx="11347200" cy="521883"/>
          </a:xfrm>
        </p:spPr>
        <p:txBody>
          <a:bodyPr>
            <a:normAutofit/>
          </a:bodyPr>
          <a:lstStyle/>
          <a:p>
            <a:pPr algn="ctr"/>
            <a:r>
              <a:rPr lang="en-US" sz="2800" dirty="0">
                <a:solidFill>
                  <a:srgbClr val="00B0F0"/>
                </a:solidFill>
                <a:latin typeface="+mn-lt"/>
              </a:rPr>
              <a:t>The prevalence of hypertension increases with increasing BMI</a:t>
            </a:r>
            <a:endParaRPr lang="en-GB" sz="2800" dirty="0">
              <a:solidFill>
                <a:srgbClr val="00B0F0"/>
              </a:solidFill>
              <a:latin typeface="+mn-lt"/>
            </a:endParaRPr>
          </a:p>
        </p:txBody>
      </p:sp>
      <p:sp>
        <p:nvSpPr>
          <p:cNvPr id="12" name="Content Placeholder 7">
            <a:extLst>
              <a:ext uri="{FF2B5EF4-FFF2-40B4-BE49-F238E27FC236}">
                <a16:creationId xmlns:a16="http://schemas.microsoft.com/office/drawing/2014/main" id="{94F7F082-2E8A-4995-AE0E-7DBE1E98E47C}"/>
              </a:ext>
            </a:extLst>
          </p:cNvPr>
          <p:cNvSpPr>
            <a:spLocks noGrp="1"/>
          </p:cNvSpPr>
          <p:nvPr>
            <p:ph sz="quarter" idx="11"/>
          </p:nvPr>
        </p:nvSpPr>
        <p:spPr>
          <a:xfrm>
            <a:off x="9390888" y="6206722"/>
            <a:ext cx="2545510" cy="336589"/>
          </a:xfrm>
        </p:spPr>
        <p:txBody>
          <a:bodyPr/>
          <a:lstStyle/>
          <a:p>
            <a:r>
              <a:rPr lang="da-DK" sz="1400" dirty="0">
                <a:solidFill>
                  <a:schemeClr val="tx1"/>
                </a:solidFill>
                <a:latin typeface="Arial" panose="020B0604020202020204" pitchFamily="34" charset="0"/>
                <a:cs typeface="Arial" panose="020B0604020202020204" pitchFamily="34" charset="0"/>
              </a:rPr>
              <a:t>Landi et al. Nutrients 2018</a:t>
            </a:r>
          </a:p>
        </p:txBody>
      </p:sp>
      <p:cxnSp>
        <p:nvCxnSpPr>
          <p:cNvPr id="15" name="Straight Connector 14">
            <a:extLst>
              <a:ext uri="{FF2B5EF4-FFF2-40B4-BE49-F238E27FC236}">
                <a16:creationId xmlns:a16="http://schemas.microsoft.com/office/drawing/2014/main" id="{E457AAC1-D990-4820-8800-650852194DE8}"/>
              </a:ext>
            </a:extLst>
          </p:cNvPr>
          <p:cNvCxnSpPr/>
          <p:nvPr/>
        </p:nvCxnSpPr>
        <p:spPr>
          <a:xfrm>
            <a:off x="1509713" y="2126654"/>
            <a:ext cx="0" cy="330445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C09752A-5049-4182-AF08-FA9361A242AF}"/>
              </a:ext>
            </a:extLst>
          </p:cNvPr>
          <p:cNvGrpSpPr/>
          <p:nvPr/>
        </p:nvGrpSpPr>
        <p:grpSpPr>
          <a:xfrm>
            <a:off x="1444625" y="2136463"/>
            <a:ext cx="65088" cy="2602080"/>
            <a:chOff x="1043998" y="1602347"/>
            <a:chExt cx="88287" cy="1951560"/>
          </a:xfrm>
        </p:grpSpPr>
        <p:cxnSp>
          <p:nvCxnSpPr>
            <p:cNvPr id="17" name="Straight Connector 16">
              <a:extLst>
                <a:ext uri="{FF2B5EF4-FFF2-40B4-BE49-F238E27FC236}">
                  <a16:creationId xmlns:a16="http://schemas.microsoft.com/office/drawing/2014/main" id="{7542100B-AAB2-4ADD-9A99-F29ED08155F5}"/>
                </a:ext>
              </a:extLst>
            </p:cNvPr>
            <p:cNvCxnSpPr>
              <a:cxnSpLocks/>
            </p:cNvCxnSpPr>
            <p:nvPr/>
          </p:nvCxnSpPr>
          <p:spPr>
            <a:xfrm>
              <a:off x="1043998" y="355390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6F668-4A63-4A29-9652-8E65CD8CD945}"/>
                </a:ext>
              </a:extLst>
            </p:cNvPr>
            <p:cNvCxnSpPr>
              <a:cxnSpLocks/>
            </p:cNvCxnSpPr>
            <p:nvPr/>
          </p:nvCxnSpPr>
          <p:spPr>
            <a:xfrm>
              <a:off x="1043998" y="306601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434539-F0FF-453F-8EA3-E33D90087B8C}"/>
                </a:ext>
              </a:extLst>
            </p:cNvPr>
            <p:cNvCxnSpPr>
              <a:cxnSpLocks/>
            </p:cNvCxnSpPr>
            <p:nvPr/>
          </p:nvCxnSpPr>
          <p:spPr>
            <a:xfrm>
              <a:off x="1043998" y="257812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43F1DC-665E-49C2-BAF7-4332529CBEC7}"/>
                </a:ext>
              </a:extLst>
            </p:cNvPr>
            <p:cNvCxnSpPr>
              <a:cxnSpLocks/>
            </p:cNvCxnSpPr>
            <p:nvPr/>
          </p:nvCxnSpPr>
          <p:spPr>
            <a:xfrm>
              <a:off x="1043998" y="209023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9F210AC-FC89-4E42-922C-7891CB12E4AC}"/>
                </a:ext>
              </a:extLst>
            </p:cNvPr>
            <p:cNvCxnSpPr>
              <a:cxnSpLocks/>
            </p:cNvCxnSpPr>
            <p:nvPr/>
          </p:nvCxnSpPr>
          <p:spPr>
            <a:xfrm>
              <a:off x="1043998" y="1602347"/>
              <a:ext cx="8828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458092A1-A34E-4CB4-87C8-5821285FBBA5}"/>
              </a:ext>
            </a:extLst>
          </p:cNvPr>
          <p:cNvSpPr txBox="1"/>
          <p:nvPr/>
        </p:nvSpPr>
        <p:spPr>
          <a:xfrm>
            <a:off x="817584" y="1974913"/>
            <a:ext cx="458780" cy="307777"/>
          </a:xfrm>
          <a:prstGeom prst="rect">
            <a:avLst/>
          </a:prstGeom>
          <a:noFill/>
        </p:spPr>
        <p:txBody>
          <a:bodyPr wrap="none" rtlCol="0">
            <a:spAutoFit/>
          </a:bodyPr>
          <a:lstStyle/>
          <a:p>
            <a:r>
              <a:rPr lang="en-US" sz="1400" dirty="0"/>
              <a:t>100</a:t>
            </a:r>
          </a:p>
        </p:txBody>
      </p:sp>
      <p:sp>
        <p:nvSpPr>
          <p:cNvPr id="28" name="TextBox 27">
            <a:extLst>
              <a:ext uri="{FF2B5EF4-FFF2-40B4-BE49-F238E27FC236}">
                <a16:creationId xmlns:a16="http://schemas.microsoft.com/office/drawing/2014/main" id="{0A65D992-69E1-40F4-B015-29E86C09CAFC}"/>
              </a:ext>
            </a:extLst>
          </p:cNvPr>
          <p:cNvSpPr txBox="1"/>
          <p:nvPr/>
        </p:nvSpPr>
        <p:spPr>
          <a:xfrm>
            <a:off x="964731" y="2624836"/>
            <a:ext cx="367408" cy="307777"/>
          </a:xfrm>
          <a:prstGeom prst="rect">
            <a:avLst/>
          </a:prstGeom>
          <a:noFill/>
        </p:spPr>
        <p:txBody>
          <a:bodyPr wrap="none" rtlCol="0">
            <a:spAutoFit/>
          </a:bodyPr>
          <a:lstStyle/>
          <a:p>
            <a:r>
              <a:rPr lang="en-US" sz="1400" dirty="0"/>
              <a:t>80</a:t>
            </a:r>
          </a:p>
        </p:txBody>
      </p:sp>
      <p:sp>
        <p:nvSpPr>
          <p:cNvPr id="30" name="TextBox 29">
            <a:extLst>
              <a:ext uri="{FF2B5EF4-FFF2-40B4-BE49-F238E27FC236}">
                <a16:creationId xmlns:a16="http://schemas.microsoft.com/office/drawing/2014/main" id="{B29BECA4-28C9-4DC9-8D63-A10326F9E2C8}"/>
              </a:ext>
            </a:extLst>
          </p:cNvPr>
          <p:cNvSpPr txBox="1"/>
          <p:nvPr/>
        </p:nvSpPr>
        <p:spPr>
          <a:xfrm>
            <a:off x="964731" y="3274758"/>
            <a:ext cx="367408" cy="307777"/>
          </a:xfrm>
          <a:prstGeom prst="rect">
            <a:avLst/>
          </a:prstGeom>
          <a:noFill/>
        </p:spPr>
        <p:txBody>
          <a:bodyPr wrap="none" rtlCol="0">
            <a:spAutoFit/>
          </a:bodyPr>
          <a:lstStyle/>
          <a:p>
            <a:r>
              <a:rPr lang="en-US" sz="1400" dirty="0"/>
              <a:t>60</a:t>
            </a:r>
          </a:p>
        </p:txBody>
      </p:sp>
      <p:sp>
        <p:nvSpPr>
          <p:cNvPr id="32" name="TextBox 31">
            <a:extLst>
              <a:ext uri="{FF2B5EF4-FFF2-40B4-BE49-F238E27FC236}">
                <a16:creationId xmlns:a16="http://schemas.microsoft.com/office/drawing/2014/main" id="{27C120B2-C248-4EEE-B653-7FD3972B5E78}"/>
              </a:ext>
            </a:extLst>
          </p:cNvPr>
          <p:cNvSpPr txBox="1"/>
          <p:nvPr/>
        </p:nvSpPr>
        <p:spPr>
          <a:xfrm>
            <a:off x="964731" y="3924681"/>
            <a:ext cx="367408" cy="307777"/>
          </a:xfrm>
          <a:prstGeom prst="rect">
            <a:avLst/>
          </a:prstGeom>
          <a:noFill/>
        </p:spPr>
        <p:txBody>
          <a:bodyPr wrap="none" rtlCol="0">
            <a:spAutoFit/>
          </a:bodyPr>
          <a:lstStyle/>
          <a:p>
            <a:r>
              <a:rPr lang="en-US" sz="1400" dirty="0"/>
              <a:t>40</a:t>
            </a:r>
          </a:p>
        </p:txBody>
      </p:sp>
      <p:sp>
        <p:nvSpPr>
          <p:cNvPr id="34" name="TextBox 33">
            <a:extLst>
              <a:ext uri="{FF2B5EF4-FFF2-40B4-BE49-F238E27FC236}">
                <a16:creationId xmlns:a16="http://schemas.microsoft.com/office/drawing/2014/main" id="{4C84778E-5C19-44AF-ABB5-FA4EA5D30A51}"/>
              </a:ext>
            </a:extLst>
          </p:cNvPr>
          <p:cNvSpPr txBox="1"/>
          <p:nvPr/>
        </p:nvSpPr>
        <p:spPr>
          <a:xfrm>
            <a:off x="964731" y="4574604"/>
            <a:ext cx="367408" cy="307777"/>
          </a:xfrm>
          <a:prstGeom prst="rect">
            <a:avLst/>
          </a:prstGeom>
          <a:noFill/>
        </p:spPr>
        <p:txBody>
          <a:bodyPr wrap="none" rtlCol="0">
            <a:spAutoFit/>
          </a:bodyPr>
          <a:lstStyle/>
          <a:p>
            <a:r>
              <a:rPr lang="en-US" sz="1400" dirty="0"/>
              <a:t>20</a:t>
            </a:r>
          </a:p>
        </p:txBody>
      </p:sp>
      <p:sp>
        <p:nvSpPr>
          <p:cNvPr id="36" name="TextBox 35">
            <a:extLst>
              <a:ext uri="{FF2B5EF4-FFF2-40B4-BE49-F238E27FC236}">
                <a16:creationId xmlns:a16="http://schemas.microsoft.com/office/drawing/2014/main" id="{D6BEEC85-4903-432A-B6EB-BB3B41872CE3}"/>
              </a:ext>
            </a:extLst>
          </p:cNvPr>
          <p:cNvSpPr txBox="1"/>
          <p:nvPr/>
        </p:nvSpPr>
        <p:spPr>
          <a:xfrm>
            <a:off x="1078008" y="5224530"/>
            <a:ext cx="276038" cy="307777"/>
          </a:xfrm>
          <a:prstGeom prst="rect">
            <a:avLst/>
          </a:prstGeom>
          <a:noFill/>
        </p:spPr>
        <p:txBody>
          <a:bodyPr wrap="none" rtlCol="0">
            <a:spAutoFit/>
          </a:bodyPr>
          <a:lstStyle/>
          <a:p>
            <a:r>
              <a:rPr lang="en-US" sz="1400" dirty="0"/>
              <a:t>0</a:t>
            </a:r>
          </a:p>
        </p:txBody>
      </p:sp>
      <p:sp>
        <p:nvSpPr>
          <p:cNvPr id="39" name="TextBox 38">
            <a:extLst>
              <a:ext uri="{FF2B5EF4-FFF2-40B4-BE49-F238E27FC236}">
                <a16:creationId xmlns:a16="http://schemas.microsoft.com/office/drawing/2014/main" id="{F13242FA-A038-4C6E-8270-D5A22C6006F6}"/>
              </a:ext>
            </a:extLst>
          </p:cNvPr>
          <p:cNvSpPr txBox="1"/>
          <p:nvPr/>
        </p:nvSpPr>
        <p:spPr>
          <a:xfrm>
            <a:off x="5280468" y="2156526"/>
            <a:ext cx="1478866" cy="297454"/>
          </a:xfrm>
          <a:prstGeom prst="rect">
            <a:avLst/>
          </a:prstGeom>
          <a:noFill/>
        </p:spPr>
        <p:txBody>
          <a:bodyPr wrap="none" rtlCol="0">
            <a:spAutoFit/>
          </a:bodyPr>
          <a:lstStyle/>
          <a:p>
            <a:r>
              <a:rPr lang="en-US" sz="1333" i="1" dirty="0"/>
              <a:t>p </a:t>
            </a:r>
            <a:r>
              <a:rPr lang="en-US" sz="1333" dirty="0"/>
              <a:t>for trend &lt; 0.001</a:t>
            </a:r>
          </a:p>
        </p:txBody>
      </p:sp>
      <p:grpSp>
        <p:nvGrpSpPr>
          <p:cNvPr id="5" name="Group 4">
            <a:extLst>
              <a:ext uri="{FF2B5EF4-FFF2-40B4-BE49-F238E27FC236}">
                <a16:creationId xmlns:a16="http://schemas.microsoft.com/office/drawing/2014/main" id="{5BCFF19A-E7D3-418A-9718-85395525D614}"/>
              </a:ext>
            </a:extLst>
          </p:cNvPr>
          <p:cNvGrpSpPr/>
          <p:nvPr/>
        </p:nvGrpSpPr>
        <p:grpSpPr>
          <a:xfrm>
            <a:off x="7887192" y="1749629"/>
            <a:ext cx="3743835" cy="297454"/>
            <a:chOff x="5338794" y="1312223"/>
            <a:chExt cx="2807876" cy="223091"/>
          </a:xfrm>
        </p:grpSpPr>
        <p:sp>
          <p:nvSpPr>
            <p:cNvPr id="37" name="TextBox 36">
              <a:extLst>
                <a:ext uri="{FF2B5EF4-FFF2-40B4-BE49-F238E27FC236}">
                  <a16:creationId xmlns:a16="http://schemas.microsoft.com/office/drawing/2014/main" id="{4023EC29-EEB5-4E96-B3CA-25084D74749C}"/>
                </a:ext>
              </a:extLst>
            </p:cNvPr>
            <p:cNvSpPr txBox="1"/>
            <p:nvPr/>
          </p:nvSpPr>
          <p:spPr>
            <a:xfrm>
              <a:off x="5540130" y="1312223"/>
              <a:ext cx="838018" cy="223091"/>
            </a:xfrm>
            <a:prstGeom prst="rect">
              <a:avLst/>
            </a:prstGeom>
            <a:noFill/>
          </p:spPr>
          <p:txBody>
            <a:bodyPr wrap="none" rtlCol="0">
              <a:spAutoFit/>
            </a:bodyPr>
            <a:lstStyle/>
            <a:p>
              <a:r>
                <a:rPr lang="en-US" sz="1333" dirty="0"/>
                <a:t>Hypertension</a:t>
              </a:r>
            </a:p>
          </p:txBody>
        </p:sp>
        <p:sp>
          <p:nvSpPr>
            <p:cNvPr id="38" name="TextBox 37">
              <a:extLst>
                <a:ext uri="{FF2B5EF4-FFF2-40B4-BE49-F238E27FC236}">
                  <a16:creationId xmlns:a16="http://schemas.microsoft.com/office/drawing/2014/main" id="{135FA979-F901-457C-824A-BDA004B9D889}"/>
                </a:ext>
              </a:extLst>
            </p:cNvPr>
            <p:cNvSpPr txBox="1"/>
            <p:nvPr/>
          </p:nvSpPr>
          <p:spPr>
            <a:xfrm>
              <a:off x="7143895" y="1312223"/>
              <a:ext cx="1002775" cy="223091"/>
            </a:xfrm>
            <a:prstGeom prst="rect">
              <a:avLst/>
            </a:prstGeom>
            <a:noFill/>
          </p:spPr>
          <p:txBody>
            <a:bodyPr wrap="none" rtlCol="0">
              <a:spAutoFit/>
            </a:bodyPr>
            <a:lstStyle/>
            <a:p>
              <a:r>
                <a:rPr lang="en-US" sz="1333" dirty="0"/>
                <a:t>No hypertension</a:t>
              </a:r>
            </a:p>
          </p:txBody>
        </p:sp>
        <p:sp>
          <p:nvSpPr>
            <p:cNvPr id="40" name="Rectangle 39">
              <a:extLst>
                <a:ext uri="{FF2B5EF4-FFF2-40B4-BE49-F238E27FC236}">
                  <a16:creationId xmlns:a16="http://schemas.microsoft.com/office/drawing/2014/main" id="{8AC0FC61-004B-4B10-BBB3-A10FDEDD4559}"/>
                </a:ext>
              </a:extLst>
            </p:cNvPr>
            <p:cNvSpPr/>
            <p:nvPr/>
          </p:nvSpPr>
          <p:spPr>
            <a:xfrm>
              <a:off x="5338794" y="1339455"/>
              <a:ext cx="201334" cy="195247"/>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1" name="Rectangle 40">
              <a:extLst>
                <a:ext uri="{FF2B5EF4-FFF2-40B4-BE49-F238E27FC236}">
                  <a16:creationId xmlns:a16="http://schemas.microsoft.com/office/drawing/2014/main" id="{F9EEA077-BB5E-407E-BFB5-ACCE62654781}"/>
                </a:ext>
              </a:extLst>
            </p:cNvPr>
            <p:cNvSpPr/>
            <p:nvPr/>
          </p:nvSpPr>
          <p:spPr>
            <a:xfrm>
              <a:off x="6942559" y="1339455"/>
              <a:ext cx="201334" cy="195247"/>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grpSp>
      <p:sp>
        <p:nvSpPr>
          <p:cNvPr id="42" name="TextBox 41">
            <a:extLst>
              <a:ext uri="{FF2B5EF4-FFF2-40B4-BE49-F238E27FC236}">
                <a16:creationId xmlns:a16="http://schemas.microsoft.com/office/drawing/2014/main" id="{4F987EA0-3009-453B-B407-0D9CA4F70082}"/>
              </a:ext>
            </a:extLst>
          </p:cNvPr>
          <p:cNvSpPr txBox="1"/>
          <p:nvPr/>
        </p:nvSpPr>
        <p:spPr>
          <a:xfrm>
            <a:off x="1943611" y="5440460"/>
            <a:ext cx="1209113" cy="297454"/>
          </a:xfrm>
          <a:prstGeom prst="rect">
            <a:avLst/>
          </a:prstGeom>
          <a:noFill/>
        </p:spPr>
        <p:txBody>
          <a:bodyPr wrap="none" rtlCol="0">
            <a:spAutoFit/>
          </a:bodyPr>
          <a:lstStyle/>
          <a:p>
            <a:pPr algn="ctr"/>
            <a:r>
              <a:rPr lang="en-US" sz="1333" dirty="0"/>
              <a:t>Normal weight</a:t>
            </a:r>
          </a:p>
        </p:txBody>
      </p:sp>
      <p:sp>
        <p:nvSpPr>
          <p:cNvPr id="43" name="Rectangle 42">
            <a:extLst>
              <a:ext uri="{FF2B5EF4-FFF2-40B4-BE49-F238E27FC236}">
                <a16:creationId xmlns:a16="http://schemas.microsoft.com/office/drawing/2014/main" id="{F3B315CA-252E-494D-B968-70FC019DCCBC}"/>
              </a:ext>
            </a:extLst>
          </p:cNvPr>
          <p:cNvSpPr/>
          <p:nvPr/>
        </p:nvSpPr>
        <p:spPr>
          <a:xfrm>
            <a:off x="1995980" y="3910573"/>
            <a:ext cx="554877" cy="1478491"/>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4" name="Rectangle 43">
            <a:extLst>
              <a:ext uri="{FF2B5EF4-FFF2-40B4-BE49-F238E27FC236}">
                <a16:creationId xmlns:a16="http://schemas.microsoft.com/office/drawing/2014/main" id="{BEA974E3-A4AD-4DB4-9AAA-1CECA4D4AC1D}"/>
              </a:ext>
            </a:extLst>
          </p:cNvPr>
          <p:cNvSpPr/>
          <p:nvPr/>
        </p:nvSpPr>
        <p:spPr>
          <a:xfrm>
            <a:off x="2545514" y="3585317"/>
            <a:ext cx="554844" cy="1803748"/>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5" name="TextBox 44">
            <a:extLst>
              <a:ext uri="{FF2B5EF4-FFF2-40B4-BE49-F238E27FC236}">
                <a16:creationId xmlns:a16="http://schemas.microsoft.com/office/drawing/2014/main" id="{F28176E1-2BBE-479B-8F01-5AF39785FDCC}"/>
              </a:ext>
            </a:extLst>
          </p:cNvPr>
          <p:cNvSpPr txBox="1"/>
          <p:nvPr/>
        </p:nvSpPr>
        <p:spPr>
          <a:xfrm>
            <a:off x="3942310" y="5440460"/>
            <a:ext cx="988732" cy="297454"/>
          </a:xfrm>
          <a:prstGeom prst="rect">
            <a:avLst/>
          </a:prstGeom>
          <a:noFill/>
        </p:spPr>
        <p:txBody>
          <a:bodyPr wrap="none" rtlCol="0">
            <a:spAutoFit/>
          </a:bodyPr>
          <a:lstStyle/>
          <a:p>
            <a:pPr algn="ctr"/>
            <a:r>
              <a:rPr lang="en-US" sz="1333" dirty="0"/>
              <a:t>Overweight</a:t>
            </a:r>
          </a:p>
        </p:txBody>
      </p:sp>
      <p:sp>
        <p:nvSpPr>
          <p:cNvPr id="46" name="Rectangle 45">
            <a:extLst>
              <a:ext uri="{FF2B5EF4-FFF2-40B4-BE49-F238E27FC236}">
                <a16:creationId xmlns:a16="http://schemas.microsoft.com/office/drawing/2014/main" id="{B0C1205E-B328-43D6-B91B-021ACD7BC82C}"/>
              </a:ext>
            </a:extLst>
          </p:cNvPr>
          <p:cNvSpPr/>
          <p:nvPr/>
        </p:nvSpPr>
        <p:spPr>
          <a:xfrm>
            <a:off x="3881678" y="3187373"/>
            <a:ext cx="554877" cy="2201691"/>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7" name="Rectangle 46">
            <a:extLst>
              <a:ext uri="{FF2B5EF4-FFF2-40B4-BE49-F238E27FC236}">
                <a16:creationId xmlns:a16="http://schemas.microsoft.com/office/drawing/2014/main" id="{008002D0-AC04-4B1D-BFF2-304F552A661A}"/>
              </a:ext>
            </a:extLst>
          </p:cNvPr>
          <p:cNvSpPr/>
          <p:nvPr/>
        </p:nvSpPr>
        <p:spPr>
          <a:xfrm>
            <a:off x="4436829" y="4271509"/>
            <a:ext cx="554844" cy="1113707"/>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48" name="TextBox 47">
            <a:extLst>
              <a:ext uri="{FF2B5EF4-FFF2-40B4-BE49-F238E27FC236}">
                <a16:creationId xmlns:a16="http://schemas.microsoft.com/office/drawing/2014/main" id="{EA1A6BF0-D089-4EFA-9F97-CF9293988E5C}"/>
              </a:ext>
            </a:extLst>
          </p:cNvPr>
          <p:cNvSpPr txBox="1"/>
          <p:nvPr/>
        </p:nvSpPr>
        <p:spPr>
          <a:xfrm>
            <a:off x="5724698" y="5440460"/>
            <a:ext cx="1156086" cy="297454"/>
          </a:xfrm>
          <a:prstGeom prst="rect">
            <a:avLst/>
          </a:prstGeom>
          <a:noFill/>
        </p:spPr>
        <p:txBody>
          <a:bodyPr wrap="none" rtlCol="0">
            <a:spAutoFit/>
          </a:bodyPr>
          <a:lstStyle/>
          <a:p>
            <a:pPr algn="ctr"/>
            <a:r>
              <a:rPr lang="en-US" sz="1333" dirty="0"/>
              <a:t>Obesity class l</a:t>
            </a:r>
          </a:p>
        </p:txBody>
      </p:sp>
      <p:sp>
        <p:nvSpPr>
          <p:cNvPr id="49" name="Rectangle 48">
            <a:extLst>
              <a:ext uri="{FF2B5EF4-FFF2-40B4-BE49-F238E27FC236}">
                <a16:creationId xmlns:a16="http://schemas.microsoft.com/office/drawing/2014/main" id="{79F25A80-F158-4BBA-A434-BDDA19F1C5B3}"/>
              </a:ext>
            </a:extLst>
          </p:cNvPr>
          <p:cNvSpPr/>
          <p:nvPr/>
        </p:nvSpPr>
        <p:spPr>
          <a:xfrm>
            <a:off x="5750023" y="2786987"/>
            <a:ext cx="554877" cy="2602077"/>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0" name="Rectangle 49">
            <a:extLst>
              <a:ext uri="{FF2B5EF4-FFF2-40B4-BE49-F238E27FC236}">
                <a16:creationId xmlns:a16="http://schemas.microsoft.com/office/drawing/2014/main" id="{1AD8548B-1BC1-4A53-9499-CF118B0C8F7B}"/>
              </a:ext>
            </a:extLst>
          </p:cNvPr>
          <p:cNvSpPr/>
          <p:nvPr/>
        </p:nvSpPr>
        <p:spPr>
          <a:xfrm>
            <a:off x="6307601" y="4687152"/>
            <a:ext cx="554844" cy="701913"/>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1" name="TextBox 50">
            <a:extLst>
              <a:ext uri="{FF2B5EF4-FFF2-40B4-BE49-F238E27FC236}">
                <a16:creationId xmlns:a16="http://schemas.microsoft.com/office/drawing/2014/main" id="{D9974230-F548-42B9-9E9F-36D5C62FC35A}"/>
              </a:ext>
            </a:extLst>
          </p:cNvPr>
          <p:cNvSpPr txBox="1"/>
          <p:nvPr/>
        </p:nvSpPr>
        <p:spPr>
          <a:xfrm>
            <a:off x="7700836" y="5440460"/>
            <a:ext cx="1194558" cy="297454"/>
          </a:xfrm>
          <a:prstGeom prst="rect">
            <a:avLst/>
          </a:prstGeom>
          <a:noFill/>
        </p:spPr>
        <p:txBody>
          <a:bodyPr wrap="none" rtlCol="0">
            <a:spAutoFit/>
          </a:bodyPr>
          <a:lstStyle/>
          <a:p>
            <a:pPr algn="ctr"/>
            <a:r>
              <a:rPr lang="en-US" sz="1333" dirty="0"/>
              <a:t>Obesity class </a:t>
            </a:r>
            <a:r>
              <a:rPr lang="en-US" sz="1333" dirty="0" err="1"/>
              <a:t>ll</a:t>
            </a:r>
            <a:endParaRPr lang="en-US" sz="1333" dirty="0"/>
          </a:p>
        </p:txBody>
      </p:sp>
      <p:sp>
        <p:nvSpPr>
          <p:cNvPr id="52" name="Rectangle 51">
            <a:extLst>
              <a:ext uri="{FF2B5EF4-FFF2-40B4-BE49-F238E27FC236}">
                <a16:creationId xmlns:a16="http://schemas.microsoft.com/office/drawing/2014/main" id="{003EB1CD-F304-4B8B-A0B4-01ECBCA5CDBE}"/>
              </a:ext>
            </a:extLst>
          </p:cNvPr>
          <p:cNvSpPr/>
          <p:nvPr/>
        </p:nvSpPr>
        <p:spPr>
          <a:xfrm>
            <a:off x="7745380" y="2786987"/>
            <a:ext cx="554877" cy="2602077"/>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3" name="Rectangle 52">
            <a:extLst>
              <a:ext uri="{FF2B5EF4-FFF2-40B4-BE49-F238E27FC236}">
                <a16:creationId xmlns:a16="http://schemas.microsoft.com/office/drawing/2014/main" id="{FA8AEBCE-FB84-4F2D-880B-8D9AB8A8DE03}"/>
              </a:ext>
            </a:extLst>
          </p:cNvPr>
          <p:cNvSpPr/>
          <p:nvPr/>
        </p:nvSpPr>
        <p:spPr>
          <a:xfrm>
            <a:off x="8299181" y="4712848"/>
            <a:ext cx="554844" cy="676216"/>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TextBox 53">
            <a:extLst>
              <a:ext uri="{FF2B5EF4-FFF2-40B4-BE49-F238E27FC236}">
                <a16:creationId xmlns:a16="http://schemas.microsoft.com/office/drawing/2014/main" id="{0A1A2304-1057-43CD-9485-94FC0C1906CD}"/>
              </a:ext>
            </a:extLst>
          </p:cNvPr>
          <p:cNvSpPr txBox="1"/>
          <p:nvPr/>
        </p:nvSpPr>
        <p:spPr>
          <a:xfrm>
            <a:off x="9734681" y="5440460"/>
            <a:ext cx="1233030" cy="297454"/>
          </a:xfrm>
          <a:prstGeom prst="rect">
            <a:avLst/>
          </a:prstGeom>
          <a:noFill/>
        </p:spPr>
        <p:txBody>
          <a:bodyPr wrap="none" rtlCol="0">
            <a:spAutoFit/>
          </a:bodyPr>
          <a:lstStyle/>
          <a:p>
            <a:pPr algn="ctr"/>
            <a:r>
              <a:rPr lang="en-US" sz="1333" dirty="0"/>
              <a:t>Obesity class </a:t>
            </a:r>
            <a:r>
              <a:rPr lang="en-US" sz="1333" dirty="0" err="1"/>
              <a:t>lll</a:t>
            </a:r>
            <a:endParaRPr lang="en-US" sz="1333" dirty="0"/>
          </a:p>
        </p:txBody>
      </p:sp>
      <p:sp>
        <p:nvSpPr>
          <p:cNvPr id="55" name="Rectangle 54">
            <a:extLst>
              <a:ext uri="{FF2B5EF4-FFF2-40B4-BE49-F238E27FC236}">
                <a16:creationId xmlns:a16="http://schemas.microsoft.com/office/drawing/2014/main" id="{BE61972F-FDCC-4281-B828-EF1FE4F66910}"/>
              </a:ext>
            </a:extLst>
          </p:cNvPr>
          <p:cNvSpPr/>
          <p:nvPr/>
        </p:nvSpPr>
        <p:spPr>
          <a:xfrm>
            <a:off x="9796908" y="2531546"/>
            <a:ext cx="554877" cy="2857519"/>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6" name="Rectangle 55">
            <a:extLst>
              <a:ext uri="{FF2B5EF4-FFF2-40B4-BE49-F238E27FC236}">
                <a16:creationId xmlns:a16="http://schemas.microsoft.com/office/drawing/2014/main" id="{4F194F1D-36B8-4B26-B2D6-B122A9D3F402}"/>
              </a:ext>
            </a:extLst>
          </p:cNvPr>
          <p:cNvSpPr/>
          <p:nvPr/>
        </p:nvSpPr>
        <p:spPr>
          <a:xfrm>
            <a:off x="10350642" y="5005960"/>
            <a:ext cx="554844" cy="383105"/>
          </a:xfrm>
          <a:prstGeom prst="rect">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57" name="Straight Connector 56">
            <a:extLst>
              <a:ext uri="{FF2B5EF4-FFF2-40B4-BE49-F238E27FC236}">
                <a16:creationId xmlns:a16="http://schemas.microsoft.com/office/drawing/2014/main" id="{0BFF3BD5-FEB2-481E-88E4-A0E2C3184AF4}"/>
              </a:ext>
            </a:extLst>
          </p:cNvPr>
          <p:cNvCxnSpPr>
            <a:cxnSpLocks/>
          </p:cNvCxnSpPr>
          <p:nvPr/>
        </p:nvCxnSpPr>
        <p:spPr>
          <a:xfrm>
            <a:off x="3511715" y="5385216"/>
            <a:ext cx="0" cy="959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2308C93-99BA-41B1-9C89-0B2D63354678}"/>
              </a:ext>
            </a:extLst>
          </p:cNvPr>
          <p:cNvCxnSpPr>
            <a:cxnSpLocks/>
          </p:cNvCxnSpPr>
          <p:nvPr/>
        </p:nvCxnSpPr>
        <p:spPr>
          <a:xfrm>
            <a:off x="5391315" y="5385216"/>
            <a:ext cx="0" cy="959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016ADEA-6100-41D3-A49C-BEE508F59732}"/>
              </a:ext>
            </a:extLst>
          </p:cNvPr>
          <p:cNvCxnSpPr>
            <a:cxnSpLocks/>
          </p:cNvCxnSpPr>
          <p:nvPr/>
        </p:nvCxnSpPr>
        <p:spPr>
          <a:xfrm>
            <a:off x="7315365" y="5385216"/>
            <a:ext cx="0" cy="959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DCBD5-FF70-4CB5-A3CC-33DA393A37A7}"/>
              </a:ext>
            </a:extLst>
          </p:cNvPr>
          <p:cNvCxnSpPr>
            <a:cxnSpLocks/>
          </p:cNvCxnSpPr>
          <p:nvPr/>
        </p:nvCxnSpPr>
        <p:spPr>
          <a:xfrm>
            <a:off x="9353715" y="5385216"/>
            <a:ext cx="0" cy="959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B43E39F-EC5D-476B-A5F0-AC29B5A1384A}"/>
              </a:ext>
            </a:extLst>
          </p:cNvPr>
          <p:cNvCxnSpPr>
            <a:cxnSpLocks/>
          </p:cNvCxnSpPr>
          <p:nvPr/>
        </p:nvCxnSpPr>
        <p:spPr>
          <a:xfrm>
            <a:off x="11226556" y="5385216"/>
            <a:ext cx="0" cy="9590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5CDA24-86E5-4114-8844-8F309DCFF122}"/>
              </a:ext>
            </a:extLst>
          </p:cNvPr>
          <p:cNvCxnSpPr/>
          <p:nvPr/>
        </p:nvCxnSpPr>
        <p:spPr>
          <a:xfrm>
            <a:off x="1391997" y="5389064"/>
            <a:ext cx="983768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CD6D429-5514-4418-9E00-D16C560F8356}"/>
              </a:ext>
            </a:extLst>
          </p:cNvPr>
          <p:cNvSpPr txBox="1"/>
          <p:nvPr/>
        </p:nvSpPr>
        <p:spPr>
          <a:xfrm rot="16200000">
            <a:off x="-991437" y="3458389"/>
            <a:ext cx="3558169" cy="307777"/>
          </a:xfrm>
          <a:prstGeom prst="rect">
            <a:avLst/>
          </a:prstGeom>
          <a:noFill/>
        </p:spPr>
        <p:txBody>
          <a:bodyPr wrap="square" rtlCol="0">
            <a:spAutoFit/>
          </a:bodyPr>
          <a:lstStyle/>
          <a:p>
            <a:pPr algn="ctr"/>
            <a:r>
              <a:rPr lang="en-GB" sz="1400" dirty="0"/>
              <a:t>Prevalence (%)</a:t>
            </a:r>
          </a:p>
        </p:txBody>
      </p:sp>
    </p:spTree>
    <p:extLst>
      <p:ext uri="{BB962C8B-B14F-4D97-AF65-F5344CB8AC3E}">
        <p14:creationId xmlns:p14="http://schemas.microsoft.com/office/powerpoint/2010/main" val="4096430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671F122-E37D-4BC4-95E9-E1CD4355C625}"/>
              </a:ext>
            </a:extLst>
          </p:cNvPr>
          <p:cNvSpPr>
            <a:spLocks noGrp="1"/>
          </p:cNvSpPr>
          <p:nvPr>
            <p:ph idx="1"/>
          </p:nvPr>
        </p:nvSpPr>
        <p:spPr>
          <a:xfrm>
            <a:off x="438911" y="5879824"/>
            <a:ext cx="3545145" cy="484235"/>
          </a:xfrm>
        </p:spPr>
        <p:txBody>
          <a:bodyPr>
            <a:normAutofit/>
          </a:bodyPr>
          <a:lstStyle/>
          <a:p>
            <a:pPr marL="0" indent="0" algn="ctr">
              <a:buNone/>
            </a:pPr>
            <a:r>
              <a:rPr lang="en-GB" sz="1400" dirty="0">
                <a:solidFill>
                  <a:schemeClr val="tx1"/>
                </a:solidFill>
              </a:rPr>
              <a:t>Data are based on UK males aged 40–59 year</a:t>
            </a:r>
          </a:p>
        </p:txBody>
      </p:sp>
      <p:sp>
        <p:nvSpPr>
          <p:cNvPr id="28674" name="Title 1"/>
          <p:cNvSpPr>
            <a:spLocks noGrp="1"/>
          </p:cNvSpPr>
          <p:nvPr>
            <p:ph type="title"/>
          </p:nvPr>
        </p:nvSpPr>
        <p:spPr>
          <a:xfrm>
            <a:off x="514253" y="453967"/>
            <a:ext cx="11347200" cy="521883"/>
          </a:xfrm>
        </p:spPr>
        <p:txBody>
          <a:bodyPr>
            <a:noAutofit/>
          </a:bodyPr>
          <a:lstStyle/>
          <a:p>
            <a:r>
              <a:rPr lang="en-GB" altLang="en-US" sz="2800" dirty="0">
                <a:solidFill>
                  <a:srgbClr val="00B0F0"/>
                </a:solidFill>
                <a:latin typeface="+mn-lt"/>
              </a:rPr>
              <a:t>P</a:t>
            </a:r>
            <a:r>
              <a:rPr lang="en-GB" sz="2800" dirty="0">
                <a:solidFill>
                  <a:srgbClr val="00B0F0"/>
                </a:solidFill>
                <a:latin typeface="+mn-lt"/>
              </a:rPr>
              <a:t>rogressive rise of the total cholesterol and triglycerides with increasing BMI</a:t>
            </a:r>
            <a:br>
              <a:rPr lang="en-GB" sz="2800" dirty="0">
                <a:solidFill>
                  <a:srgbClr val="00B0F0"/>
                </a:solidFill>
                <a:latin typeface="+mn-lt"/>
              </a:rPr>
            </a:br>
            <a:endParaRPr lang="en-GB" altLang="en-US" sz="2800" dirty="0">
              <a:solidFill>
                <a:srgbClr val="00B0F0"/>
              </a:solidFill>
              <a:latin typeface="+mn-lt"/>
            </a:endParaRPr>
          </a:p>
        </p:txBody>
      </p:sp>
      <p:sp>
        <p:nvSpPr>
          <p:cNvPr id="9" name="Content Placeholder 8">
            <a:extLst>
              <a:ext uri="{FF2B5EF4-FFF2-40B4-BE49-F238E27FC236}">
                <a16:creationId xmlns:a16="http://schemas.microsoft.com/office/drawing/2014/main" id="{065DE68E-6DD4-42AC-A555-327FFAF37CAA}"/>
              </a:ext>
            </a:extLst>
          </p:cNvPr>
          <p:cNvSpPr>
            <a:spLocks noGrp="1"/>
          </p:cNvSpPr>
          <p:nvPr>
            <p:ph sz="quarter" idx="10"/>
          </p:nvPr>
        </p:nvSpPr>
        <p:spPr>
          <a:xfrm>
            <a:off x="6345936" y="6306427"/>
            <a:ext cx="5577331" cy="286232"/>
          </a:xfrm>
        </p:spPr>
        <p:txBody>
          <a:bodyPr/>
          <a:lstStyle/>
          <a:p>
            <a:r>
              <a:rPr lang="en-GB" sz="1400" dirty="0">
                <a:solidFill>
                  <a:schemeClr val="tx1"/>
                </a:solidFill>
                <a:latin typeface="Arial" panose="020B0604020202020204" pitchFamily="34" charset="0"/>
                <a:cs typeface="Arial" panose="020B0604020202020204" pitchFamily="34" charset="0"/>
              </a:rPr>
              <a:t>James et al. Comparative Quantification of Health Risks. WHO 2004</a:t>
            </a:r>
          </a:p>
        </p:txBody>
      </p:sp>
      <p:grpSp>
        <p:nvGrpSpPr>
          <p:cNvPr id="18" name="Group 17">
            <a:extLst>
              <a:ext uri="{FF2B5EF4-FFF2-40B4-BE49-F238E27FC236}">
                <a16:creationId xmlns:a16="http://schemas.microsoft.com/office/drawing/2014/main" id="{FB158728-84B6-4A39-BB4F-66C200B9BD80}"/>
              </a:ext>
            </a:extLst>
          </p:cNvPr>
          <p:cNvGrpSpPr/>
          <p:nvPr/>
        </p:nvGrpSpPr>
        <p:grpSpPr>
          <a:xfrm>
            <a:off x="910605" y="1635265"/>
            <a:ext cx="9381887" cy="3757853"/>
            <a:chOff x="769865" y="1674512"/>
            <a:chExt cx="7036415" cy="2560564"/>
          </a:xfrm>
        </p:grpSpPr>
        <p:sp>
          <p:nvSpPr>
            <p:cNvPr id="154" name="Rectangle 28"/>
            <p:cNvSpPr>
              <a:spLocks noChangeArrowheads="1"/>
            </p:cNvSpPr>
            <p:nvPr/>
          </p:nvSpPr>
          <p:spPr bwMode="auto">
            <a:xfrm>
              <a:off x="769865" y="3707534"/>
              <a:ext cx="392152"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1.2</a:t>
              </a:r>
            </a:p>
          </p:txBody>
        </p:sp>
        <p:sp>
          <p:nvSpPr>
            <p:cNvPr id="156" name="Rectangle 30"/>
            <p:cNvSpPr>
              <a:spLocks noChangeArrowheads="1"/>
            </p:cNvSpPr>
            <p:nvPr/>
          </p:nvSpPr>
          <p:spPr bwMode="auto">
            <a:xfrm>
              <a:off x="769865" y="3410281"/>
              <a:ext cx="392152"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1.6</a:t>
              </a:r>
            </a:p>
          </p:txBody>
        </p:sp>
        <p:sp>
          <p:nvSpPr>
            <p:cNvPr id="158" name="Rectangle 32"/>
            <p:cNvSpPr>
              <a:spLocks noChangeArrowheads="1"/>
            </p:cNvSpPr>
            <p:nvPr/>
          </p:nvSpPr>
          <p:spPr bwMode="auto">
            <a:xfrm>
              <a:off x="769865" y="3113030"/>
              <a:ext cx="392152"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2.0</a:t>
              </a:r>
            </a:p>
          </p:txBody>
        </p:sp>
        <p:sp>
          <p:nvSpPr>
            <p:cNvPr id="160" name="Rectangle 34"/>
            <p:cNvSpPr>
              <a:spLocks noChangeArrowheads="1"/>
            </p:cNvSpPr>
            <p:nvPr/>
          </p:nvSpPr>
          <p:spPr bwMode="auto">
            <a:xfrm>
              <a:off x="769865" y="2815777"/>
              <a:ext cx="392152"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2.4</a:t>
              </a:r>
            </a:p>
          </p:txBody>
        </p:sp>
        <p:sp>
          <p:nvSpPr>
            <p:cNvPr id="162" name="Rectangle 36"/>
            <p:cNvSpPr>
              <a:spLocks noChangeArrowheads="1"/>
            </p:cNvSpPr>
            <p:nvPr/>
          </p:nvSpPr>
          <p:spPr bwMode="auto">
            <a:xfrm>
              <a:off x="769865" y="2518525"/>
              <a:ext cx="392152"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2.8</a:t>
              </a:r>
            </a:p>
          </p:txBody>
        </p:sp>
        <p:sp>
          <p:nvSpPr>
            <p:cNvPr id="163" name="Rectangle 37"/>
            <p:cNvSpPr>
              <a:spLocks noChangeArrowheads="1"/>
            </p:cNvSpPr>
            <p:nvPr/>
          </p:nvSpPr>
          <p:spPr bwMode="auto">
            <a:xfrm>
              <a:off x="769865" y="2269928"/>
              <a:ext cx="392152"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5.8</a:t>
              </a:r>
            </a:p>
          </p:txBody>
        </p:sp>
        <p:sp>
          <p:nvSpPr>
            <p:cNvPr id="164" name="Rectangle 38"/>
            <p:cNvSpPr>
              <a:spLocks noChangeArrowheads="1"/>
            </p:cNvSpPr>
            <p:nvPr/>
          </p:nvSpPr>
          <p:spPr bwMode="auto">
            <a:xfrm>
              <a:off x="769865" y="1973743"/>
              <a:ext cx="392152"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6.2</a:t>
              </a:r>
            </a:p>
          </p:txBody>
        </p:sp>
        <p:sp>
          <p:nvSpPr>
            <p:cNvPr id="165" name="Rectangle 39"/>
            <p:cNvSpPr>
              <a:spLocks noChangeArrowheads="1"/>
            </p:cNvSpPr>
            <p:nvPr/>
          </p:nvSpPr>
          <p:spPr bwMode="auto">
            <a:xfrm>
              <a:off x="769865" y="1674512"/>
              <a:ext cx="392152"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6.6</a:t>
              </a:r>
            </a:p>
          </p:txBody>
        </p:sp>
        <p:sp>
          <p:nvSpPr>
            <p:cNvPr id="169" name="Line 8"/>
            <p:cNvSpPr>
              <a:spLocks noChangeShapeType="1"/>
            </p:cNvSpPr>
            <p:nvPr/>
          </p:nvSpPr>
          <p:spPr bwMode="auto">
            <a:xfrm>
              <a:off x="1174257" y="1774825"/>
              <a:ext cx="0" cy="2267648"/>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70" name="Line 9"/>
            <p:cNvSpPr>
              <a:spLocks noChangeShapeType="1"/>
            </p:cNvSpPr>
            <p:nvPr/>
          </p:nvSpPr>
          <p:spPr bwMode="auto">
            <a:xfrm>
              <a:off x="1102508" y="1788920"/>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71" name="Line 10"/>
            <p:cNvSpPr>
              <a:spLocks noChangeShapeType="1"/>
            </p:cNvSpPr>
            <p:nvPr/>
          </p:nvSpPr>
          <p:spPr bwMode="auto">
            <a:xfrm flipV="1">
              <a:off x="1102508" y="2088611"/>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72" name="Line 11"/>
            <p:cNvSpPr>
              <a:spLocks noChangeShapeType="1"/>
            </p:cNvSpPr>
            <p:nvPr/>
          </p:nvSpPr>
          <p:spPr bwMode="auto">
            <a:xfrm>
              <a:off x="1102508" y="2383805"/>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73" name="Line 12"/>
            <p:cNvSpPr>
              <a:spLocks noChangeShapeType="1"/>
            </p:cNvSpPr>
            <p:nvPr/>
          </p:nvSpPr>
          <p:spPr bwMode="auto">
            <a:xfrm>
              <a:off x="1102508" y="2633490"/>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75" name="Line 14"/>
            <p:cNvSpPr>
              <a:spLocks noChangeShapeType="1"/>
            </p:cNvSpPr>
            <p:nvPr/>
          </p:nvSpPr>
          <p:spPr bwMode="auto">
            <a:xfrm>
              <a:off x="1102508" y="2930188"/>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77" name="Line 16"/>
            <p:cNvSpPr>
              <a:spLocks noChangeShapeType="1"/>
            </p:cNvSpPr>
            <p:nvPr/>
          </p:nvSpPr>
          <p:spPr bwMode="auto">
            <a:xfrm>
              <a:off x="1102508" y="3226886"/>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79" name="Line 18"/>
            <p:cNvSpPr>
              <a:spLocks noChangeShapeType="1"/>
            </p:cNvSpPr>
            <p:nvPr/>
          </p:nvSpPr>
          <p:spPr bwMode="auto">
            <a:xfrm>
              <a:off x="1102508" y="3523584"/>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80" name="Line 20"/>
            <p:cNvSpPr>
              <a:spLocks noChangeShapeType="1"/>
            </p:cNvSpPr>
            <p:nvPr/>
          </p:nvSpPr>
          <p:spPr bwMode="auto">
            <a:xfrm>
              <a:off x="1102508" y="3819052"/>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81" name="Line 21"/>
            <p:cNvSpPr>
              <a:spLocks noChangeShapeType="1"/>
            </p:cNvSpPr>
            <p:nvPr/>
          </p:nvSpPr>
          <p:spPr bwMode="auto">
            <a:xfrm>
              <a:off x="1102508" y="3966784"/>
              <a:ext cx="72000" cy="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grpSp>
          <p:nvGrpSpPr>
            <p:cNvPr id="4" name="Group 3"/>
            <p:cNvGrpSpPr/>
            <p:nvPr/>
          </p:nvGrpSpPr>
          <p:grpSpPr>
            <a:xfrm>
              <a:off x="1113543" y="2465092"/>
              <a:ext cx="116666" cy="105529"/>
              <a:chOff x="1107705" y="2490333"/>
              <a:chExt cx="115860" cy="105529"/>
            </a:xfrm>
          </p:grpSpPr>
          <p:sp>
            <p:nvSpPr>
              <p:cNvPr id="268" name="Line 109"/>
              <p:cNvSpPr>
                <a:spLocks noChangeShapeType="1"/>
              </p:cNvSpPr>
              <p:nvPr/>
            </p:nvSpPr>
            <p:spPr bwMode="auto">
              <a:xfrm flipV="1">
                <a:off x="1115565" y="2523862"/>
                <a:ext cx="10800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69" name="Line 110"/>
              <p:cNvSpPr>
                <a:spLocks noChangeShapeType="1"/>
              </p:cNvSpPr>
              <p:nvPr/>
            </p:nvSpPr>
            <p:spPr bwMode="auto">
              <a:xfrm flipV="1">
                <a:off x="1107705" y="2490333"/>
                <a:ext cx="10800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87" name="Line 109"/>
              <p:cNvSpPr>
                <a:spLocks noChangeShapeType="1"/>
              </p:cNvSpPr>
              <p:nvPr/>
            </p:nvSpPr>
            <p:spPr bwMode="auto">
              <a:xfrm flipV="1">
                <a:off x="1108144" y="2508582"/>
                <a:ext cx="108000" cy="72000"/>
              </a:xfrm>
              <a:prstGeom prst="line">
                <a:avLst/>
              </a:prstGeom>
              <a:noFill/>
              <a:ln w="19050">
                <a:solidFill>
                  <a:schemeClr val="bg1"/>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grpSp>
        <p:sp>
          <p:nvSpPr>
            <p:cNvPr id="184" name="Line 8"/>
            <p:cNvSpPr>
              <a:spLocks noChangeShapeType="1"/>
            </p:cNvSpPr>
            <p:nvPr/>
          </p:nvSpPr>
          <p:spPr bwMode="auto">
            <a:xfrm rot="16200000">
              <a:off x="4397022" y="731430"/>
              <a:ext cx="0" cy="6474772"/>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7" name="Freeform 38"/>
            <p:cNvSpPr>
              <a:spLocks/>
            </p:cNvSpPr>
            <p:nvPr/>
          </p:nvSpPr>
          <p:spPr bwMode="auto">
            <a:xfrm>
              <a:off x="1418398" y="2429804"/>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8" name="Freeform 39"/>
            <p:cNvSpPr>
              <a:spLocks/>
            </p:cNvSpPr>
            <p:nvPr/>
          </p:nvSpPr>
          <p:spPr bwMode="auto">
            <a:xfrm>
              <a:off x="1723225" y="2284667"/>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9" name="Freeform 40"/>
            <p:cNvSpPr>
              <a:spLocks/>
            </p:cNvSpPr>
            <p:nvPr/>
          </p:nvSpPr>
          <p:spPr bwMode="auto">
            <a:xfrm>
              <a:off x="2415268" y="2169049"/>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0" name="Freeform 41"/>
            <p:cNvSpPr>
              <a:spLocks/>
            </p:cNvSpPr>
            <p:nvPr/>
          </p:nvSpPr>
          <p:spPr bwMode="auto">
            <a:xfrm>
              <a:off x="2736573" y="2105091"/>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1" name="Freeform 42"/>
            <p:cNvSpPr>
              <a:spLocks/>
            </p:cNvSpPr>
            <p:nvPr/>
          </p:nvSpPr>
          <p:spPr bwMode="auto">
            <a:xfrm>
              <a:off x="3002954" y="2082951"/>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2" name="Freeform 43"/>
            <p:cNvSpPr>
              <a:spLocks/>
            </p:cNvSpPr>
            <p:nvPr/>
          </p:nvSpPr>
          <p:spPr bwMode="auto">
            <a:xfrm>
              <a:off x="3192440" y="1989473"/>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3" name="Freeform 44"/>
            <p:cNvSpPr>
              <a:spLocks/>
            </p:cNvSpPr>
            <p:nvPr/>
          </p:nvSpPr>
          <p:spPr bwMode="auto">
            <a:xfrm>
              <a:off x="3354466" y="2060812"/>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4" name="Freeform 45"/>
            <p:cNvSpPr>
              <a:spLocks/>
            </p:cNvSpPr>
            <p:nvPr/>
          </p:nvSpPr>
          <p:spPr bwMode="auto">
            <a:xfrm>
              <a:off x="3585146" y="2041132"/>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5" name="Freeform 46"/>
            <p:cNvSpPr>
              <a:spLocks/>
            </p:cNvSpPr>
            <p:nvPr/>
          </p:nvSpPr>
          <p:spPr bwMode="auto">
            <a:xfrm>
              <a:off x="3659295" y="1979634"/>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6" name="Freeform 47"/>
            <p:cNvSpPr>
              <a:spLocks/>
            </p:cNvSpPr>
            <p:nvPr/>
          </p:nvSpPr>
          <p:spPr bwMode="auto">
            <a:xfrm>
              <a:off x="3848781" y="1968563"/>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7" name="Freeform 48"/>
            <p:cNvSpPr>
              <a:spLocks/>
            </p:cNvSpPr>
            <p:nvPr/>
          </p:nvSpPr>
          <p:spPr bwMode="auto">
            <a:xfrm>
              <a:off x="4010807" y="1946424"/>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8" name="Freeform 49"/>
            <p:cNvSpPr>
              <a:spLocks/>
            </p:cNvSpPr>
            <p:nvPr/>
          </p:nvSpPr>
          <p:spPr bwMode="auto">
            <a:xfrm>
              <a:off x="4131640" y="1893535"/>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09" name="Freeform 50"/>
            <p:cNvSpPr>
              <a:spLocks/>
            </p:cNvSpPr>
            <p:nvPr/>
          </p:nvSpPr>
          <p:spPr bwMode="auto">
            <a:xfrm>
              <a:off x="4345843" y="1884926"/>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0" name="Freeform 51"/>
            <p:cNvSpPr>
              <a:spLocks/>
            </p:cNvSpPr>
            <p:nvPr/>
          </p:nvSpPr>
          <p:spPr bwMode="auto">
            <a:xfrm>
              <a:off x="4527093" y="1893535"/>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1" name="Freeform 52"/>
            <p:cNvSpPr>
              <a:spLocks/>
            </p:cNvSpPr>
            <p:nvPr/>
          </p:nvSpPr>
          <p:spPr bwMode="auto">
            <a:xfrm>
              <a:off x="4702850" y="1864016"/>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2" name="Freeform 53"/>
            <p:cNvSpPr>
              <a:spLocks/>
            </p:cNvSpPr>
            <p:nvPr/>
          </p:nvSpPr>
          <p:spPr bwMode="auto">
            <a:xfrm>
              <a:off x="4892337" y="1833267"/>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3" name="Freeform 54"/>
            <p:cNvSpPr>
              <a:spLocks/>
            </p:cNvSpPr>
            <p:nvPr/>
          </p:nvSpPr>
          <p:spPr bwMode="auto">
            <a:xfrm>
              <a:off x="5109288" y="1864016"/>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4" name="Freeform 55"/>
            <p:cNvSpPr>
              <a:spLocks/>
            </p:cNvSpPr>
            <p:nvPr/>
          </p:nvSpPr>
          <p:spPr bwMode="auto">
            <a:xfrm>
              <a:off x="5381160" y="1864016"/>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5" name="Freeform 56"/>
            <p:cNvSpPr>
              <a:spLocks/>
            </p:cNvSpPr>
            <p:nvPr/>
          </p:nvSpPr>
          <p:spPr bwMode="auto">
            <a:xfrm>
              <a:off x="5946877" y="1873855"/>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6" name="Freeform 57"/>
            <p:cNvSpPr>
              <a:spLocks/>
            </p:cNvSpPr>
            <p:nvPr/>
          </p:nvSpPr>
          <p:spPr bwMode="auto">
            <a:xfrm>
              <a:off x="7031260" y="2640130"/>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7" name="Freeform 58"/>
            <p:cNvSpPr>
              <a:spLocks/>
            </p:cNvSpPr>
            <p:nvPr/>
          </p:nvSpPr>
          <p:spPr bwMode="auto">
            <a:xfrm>
              <a:off x="5921795" y="2754519"/>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8" name="Freeform 59"/>
            <p:cNvSpPr>
              <a:spLocks/>
            </p:cNvSpPr>
            <p:nvPr/>
          </p:nvSpPr>
          <p:spPr bwMode="auto">
            <a:xfrm>
              <a:off x="5465926" y="2927946"/>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19" name="Freeform 60"/>
            <p:cNvSpPr>
              <a:spLocks/>
            </p:cNvSpPr>
            <p:nvPr/>
          </p:nvSpPr>
          <p:spPr bwMode="auto">
            <a:xfrm>
              <a:off x="5111669" y="2911955"/>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0" name="Freeform 61"/>
            <p:cNvSpPr>
              <a:spLocks/>
            </p:cNvSpPr>
            <p:nvPr/>
          </p:nvSpPr>
          <p:spPr bwMode="auto">
            <a:xfrm>
              <a:off x="4837048" y="2941474"/>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1" name="Freeform 62"/>
            <p:cNvSpPr>
              <a:spLocks/>
            </p:cNvSpPr>
            <p:nvPr/>
          </p:nvSpPr>
          <p:spPr bwMode="auto">
            <a:xfrm>
              <a:off x="4837048" y="3876257"/>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2" name="Freeform 63"/>
            <p:cNvSpPr>
              <a:spLocks/>
            </p:cNvSpPr>
            <p:nvPr/>
          </p:nvSpPr>
          <p:spPr bwMode="auto">
            <a:xfrm>
              <a:off x="5075965" y="3884867"/>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3" name="Freeform 64"/>
            <p:cNvSpPr>
              <a:spLocks/>
            </p:cNvSpPr>
            <p:nvPr/>
          </p:nvSpPr>
          <p:spPr bwMode="auto">
            <a:xfrm>
              <a:off x="5411004" y="3899626"/>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4" name="Freeform 65"/>
            <p:cNvSpPr>
              <a:spLocks/>
            </p:cNvSpPr>
            <p:nvPr/>
          </p:nvSpPr>
          <p:spPr bwMode="auto">
            <a:xfrm>
              <a:off x="5872363" y="3905776"/>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5" name="Freeform 66"/>
            <p:cNvSpPr>
              <a:spLocks/>
            </p:cNvSpPr>
            <p:nvPr/>
          </p:nvSpPr>
          <p:spPr bwMode="auto">
            <a:xfrm>
              <a:off x="6976334" y="3927916"/>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6" name="Freeform 67"/>
            <p:cNvSpPr>
              <a:spLocks/>
            </p:cNvSpPr>
            <p:nvPr/>
          </p:nvSpPr>
          <p:spPr bwMode="auto">
            <a:xfrm>
              <a:off x="4578905" y="3876257"/>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7" name="Freeform 68"/>
            <p:cNvSpPr>
              <a:spLocks/>
            </p:cNvSpPr>
            <p:nvPr/>
          </p:nvSpPr>
          <p:spPr bwMode="auto">
            <a:xfrm>
              <a:off x="4397658" y="3868877"/>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8" name="Freeform 69"/>
            <p:cNvSpPr>
              <a:spLocks/>
            </p:cNvSpPr>
            <p:nvPr/>
          </p:nvSpPr>
          <p:spPr bwMode="auto">
            <a:xfrm>
              <a:off x="4263092" y="3861497"/>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29" name="Freeform 70"/>
            <p:cNvSpPr>
              <a:spLocks/>
            </p:cNvSpPr>
            <p:nvPr/>
          </p:nvSpPr>
          <p:spPr bwMode="auto">
            <a:xfrm>
              <a:off x="4112051" y="3849198"/>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0" name="Freeform 71"/>
            <p:cNvSpPr>
              <a:spLocks/>
            </p:cNvSpPr>
            <p:nvPr/>
          </p:nvSpPr>
          <p:spPr bwMode="auto">
            <a:xfrm>
              <a:off x="3928057" y="3834437"/>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1" name="Freeform 72"/>
            <p:cNvSpPr>
              <a:spLocks/>
            </p:cNvSpPr>
            <p:nvPr/>
          </p:nvSpPr>
          <p:spPr bwMode="auto">
            <a:xfrm>
              <a:off x="3796238" y="3840587"/>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2" name="Freeform 73"/>
            <p:cNvSpPr>
              <a:spLocks/>
            </p:cNvSpPr>
            <p:nvPr/>
          </p:nvSpPr>
          <p:spPr bwMode="auto">
            <a:xfrm>
              <a:off x="3672661" y="3819678"/>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3" name="Freeform 74"/>
            <p:cNvSpPr>
              <a:spLocks/>
            </p:cNvSpPr>
            <p:nvPr/>
          </p:nvSpPr>
          <p:spPr bwMode="auto">
            <a:xfrm>
              <a:off x="3510634" y="3804918"/>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4" name="Freeform 75"/>
            <p:cNvSpPr>
              <a:spLocks/>
            </p:cNvSpPr>
            <p:nvPr/>
          </p:nvSpPr>
          <p:spPr bwMode="auto">
            <a:xfrm>
              <a:off x="3351355" y="3819678"/>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5" name="Freeform 76"/>
            <p:cNvSpPr>
              <a:spLocks/>
            </p:cNvSpPr>
            <p:nvPr/>
          </p:nvSpPr>
          <p:spPr bwMode="auto">
            <a:xfrm>
              <a:off x="3167360" y="3813528"/>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6" name="Freeform 77"/>
            <p:cNvSpPr>
              <a:spLocks/>
            </p:cNvSpPr>
            <p:nvPr/>
          </p:nvSpPr>
          <p:spPr bwMode="auto">
            <a:xfrm>
              <a:off x="2900978" y="3813528"/>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7" name="Freeform 78"/>
            <p:cNvSpPr>
              <a:spLocks/>
            </p:cNvSpPr>
            <p:nvPr/>
          </p:nvSpPr>
          <p:spPr bwMode="auto">
            <a:xfrm>
              <a:off x="2664806" y="3791389"/>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8" name="Freeform 79"/>
            <p:cNvSpPr>
              <a:spLocks/>
            </p:cNvSpPr>
            <p:nvPr/>
          </p:nvSpPr>
          <p:spPr bwMode="auto">
            <a:xfrm>
              <a:off x="2398426" y="3784009"/>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39" name="Freeform 80"/>
            <p:cNvSpPr>
              <a:spLocks/>
            </p:cNvSpPr>
            <p:nvPr/>
          </p:nvSpPr>
          <p:spPr bwMode="auto">
            <a:xfrm>
              <a:off x="1690903" y="3724971"/>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0" name="Freeform 81"/>
            <p:cNvSpPr>
              <a:spLocks/>
            </p:cNvSpPr>
            <p:nvPr/>
          </p:nvSpPr>
          <p:spPr bwMode="auto">
            <a:xfrm>
              <a:off x="1495923" y="3702830"/>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1" name="Freeform 82"/>
            <p:cNvSpPr>
              <a:spLocks/>
            </p:cNvSpPr>
            <p:nvPr/>
          </p:nvSpPr>
          <p:spPr bwMode="auto">
            <a:xfrm>
              <a:off x="1410791" y="3696681"/>
              <a:ext cx="72000" cy="72000"/>
            </a:xfrm>
            <a:prstGeom prst="ellipse">
              <a:avLst/>
            </a:prstGeom>
            <a:solidFill>
              <a:schemeClr val="accent3"/>
            </a:solidFill>
            <a:ln w="9525">
              <a:solidFill>
                <a:schemeClr val="accent3"/>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2" name="Freeform 83"/>
            <p:cNvSpPr>
              <a:spLocks/>
            </p:cNvSpPr>
            <p:nvPr/>
          </p:nvSpPr>
          <p:spPr bwMode="auto">
            <a:xfrm>
              <a:off x="4655801" y="2891046"/>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3" name="Freeform 84"/>
            <p:cNvSpPr>
              <a:spLocks/>
            </p:cNvSpPr>
            <p:nvPr/>
          </p:nvSpPr>
          <p:spPr bwMode="auto">
            <a:xfrm>
              <a:off x="4474551" y="2948855"/>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4" name="Freeform 85"/>
            <p:cNvSpPr>
              <a:spLocks/>
            </p:cNvSpPr>
            <p:nvPr/>
          </p:nvSpPr>
          <p:spPr bwMode="auto">
            <a:xfrm>
              <a:off x="4320763" y="3092762"/>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5" name="Freeform 86"/>
            <p:cNvSpPr>
              <a:spLocks/>
            </p:cNvSpPr>
            <p:nvPr/>
          </p:nvSpPr>
          <p:spPr bwMode="auto">
            <a:xfrm>
              <a:off x="4112051" y="3119822"/>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6" name="Freeform 87"/>
            <p:cNvSpPr>
              <a:spLocks/>
            </p:cNvSpPr>
            <p:nvPr/>
          </p:nvSpPr>
          <p:spPr bwMode="auto">
            <a:xfrm>
              <a:off x="3928057" y="3141962"/>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7" name="Freeform 88"/>
            <p:cNvSpPr>
              <a:spLocks/>
            </p:cNvSpPr>
            <p:nvPr/>
          </p:nvSpPr>
          <p:spPr bwMode="auto">
            <a:xfrm>
              <a:off x="3823701" y="3192390"/>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8" name="Freeform 89"/>
            <p:cNvSpPr>
              <a:spLocks/>
            </p:cNvSpPr>
            <p:nvPr/>
          </p:nvSpPr>
          <p:spPr bwMode="auto">
            <a:xfrm>
              <a:off x="3636959" y="3171481"/>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49" name="Freeform 90"/>
            <p:cNvSpPr>
              <a:spLocks/>
            </p:cNvSpPr>
            <p:nvPr/>
          </p:nvSpPr>
          <p:spPr bwMode="auto">
            <a:xfrm>
              <a:off x="3474934" y="3263729"/>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50" name="Freeform 91"/>
            <p:cNvSpPr>
              <a:spLocks/>
            </p:cNvSpPr>
            <p:nvPr/>
          </p:nvSpPr>
          <p:spPr bwMode="auto">
            <a:xfrm>
              <a:off x="3351355" y="3305547"/>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51" name="Freeform 92"/>
            <p:cNvSpPr>
              <a:spLocks/>
            </p:cNvSpPr>
            <p:nvPr/>
          </p:nvSpPr>
          <p:spPr bwMode="auto">
            <a:xfrm>
              <a:off x="3167360" y="3263729"/>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52" name="Freeform 93"/>
            <p:cNvSpPr>
              <a:spLocks/>
            </p:cNvSpPr>
            <p:nvPr/>
          </p:nvSpPr>
          <p:spPr bwMode="auto">
            <a:xfrm>
              <a:off x="2936679" y="3337527"/>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53" name="Freeform 94"/>
            <p:cNvSpPr>
              <a:spLocks/>
            </p:cNvSpPr>
            <p:nvPr/>
          </p:nvSpPr>
          <p:spPr bwMode="auto">
            <a:xfrm>
              <a:off x="2738954" y="3293248"/>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54" name="Freeform 95"/>
            <p:cNvSpPr>
              <a:spLocks/>
            </p:cNvSpPr>
            <p:nvPr/>
          </p:nvSpPr>
          <p:spPr bwMode="auto">
            <a:xfrm>
              <a:off x="2483556" y="3514644"/>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55" name="Freeform 96"/>
            <p:cNvSpPr>
              <a:spLocks/>
            </p:cNvSpPr>
            <p:nvPr/>
          </p:nvSpPr>
          <p:spPr bwMode="auto">
            <a:xfrm>
              <a:off x="1711875" y="3611812"/>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56" name="Freeform 97"/>
            <p:cNvSpPr>
              <a:spLocks/>
            </p:cNvSpPr>
            <p:nvPr/>
          </p:nvSpPr>
          <p:spPr bwMode="auto">
            <a:xfrm>
              <a:off x="1376840" y="3758179"/>
              <a:ext cx="72000" cy="72000"/>
            </a:xfrm>
            <a:prstGeom prst="ellipse">
              <a:avLst/>
            </a:prstGeom>
            <a:solidFill>
              <a:srgbClr val="00AE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57" name="Freeform 98"/>
            <p:cNvSpPr>
              <a:spLocks/>
            </p:cNvSpPr>
            <p:nvPr/>
          </p:nvSpPr>
          <p:spPr bwMode="auto">
            <a:xfrm>
              <a:off x="7114011" y="1843106"/>
              <a:ext cx="72000" cy="72000"/>
            </a:xfrm>
            <a:prstGeom prst="ellipse">
              <a:avLst/>
            </a:prstGeom>
            <a:solidFill>
              <a:schemeClr val="accent2"/>
            </a:solidFill>
            <a:ln w="9525">
              <a:solidFill>
                <a:schemeClr val="accent2"/>
              </a:solidFill>
              <a:round/>
              <a:headEnd/>
              <a:tailEnd/>
            </a:ln>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65" name="Freeform 106"/>
            <p:cNvSpPr>
              <a:spLocks/>
            </p:cNvSpPr>
            <p:nvPr/>
          </p:nvSpPr>
          <p:spPr bwMode="auto">
            <a:xfrm>
              <a:off x="1417110" y="1877055"/>
              <a:ext cx="5732311" cy="594079"/>
            </a:xfrm>
            <a:custGeom>
              <a:avLst/>
              <a:gdLst>
                <a:gd name="T0" fmla="*/ 0 w 1951"/>
                <a:gd name="T1" fmla="*/ 2147483647 h 727"/>
                <a:gd name="T2" fmla="*/ 2147483647 w 1951"/>
                <a:gd name="T3" fmla="*/ 2147483647 h 727"/>
                <a:gd name="T4" fmla="*/ 2147483647 w 1951"/>
                <a:gd name="T5" fmla="*/ 2147483647 h 727"/>
                <a:gd name="T6" fmla="*/ 2147483647 w 1951"/>
                <a:gd name="T7" fmla="*/ 2147483647 h 727"/>
                <a:gd name="T8" fmla="*/ 2147483647 w 1951"/>
                <a:gd name="T9" fmla="*/ 2147483647 h 727"/>
                <a:gd name="T10" fmla="*/ 2147483647 w 1951"/>
                <a:gd name="T11" fmla="*/ 2147483647 h 727"/>
                <a:gd name="T12" fmla="*/ 2147483647 w 1951"/>
                <a:gd name="T13" fmla="*/ 2147483647 h 727"/>
                <a:gd name="T14" fmla="*/ 2147483647 w 1951"/>
                <a:gd name="T15" fmla="*/ 2147483647 h 727"/>
                <a:gd name="T16" fmla="*/ 2147483647 w 1951"/>
                <a:gd name="T17" fmla="*/ 2147483647 h 727"/>
                <a:gd name="T18" fmla="*/ 2147483647 w 1951"/>
                <a:gd name="T19" fmla="*/ 2147483647 h 727"/>
                <a:gd name="T20" fmla="*/ 2147483647 w 1951"/>
                <a:gd name="T21" fmla="*/ 2147483647 h 727"/>
                <a:gd name="T22" fmla="*/ 2147483647 w 1951"/>
                <a:gd name="T23" fmla="*/ 2147483647 h 727"/>
                <a:gd name="T24" fmla="*/ 2147483647 w 1951"/>
                <a:gd name="T25" fmla="*/ 2147483647 h 727"/>
                <a:gd name="T26" fmla="*/ 2147483647 w 1951"/>
                <a:gd name="T27" fmla="*/ 2147483647 h 727"/>
                <a:gd name="T28" fmla="*/ 2147483647 w 1951"/>
                <a:gd name="T29" fmla="*/ 2147483647 h 727"/>
                <a:gd name="T30" fmla="*/ 2147483647 w 1951"/>
                <a:gd name="T31" fmla="*/ 0 h 727"/>
                <a:gd name="T32" fmla="*/ 2147483647 w 1951"/>
                <a:gd name="T33" fmla="*/ 2147483647 h 727"/>
                <a:gd name="T34" fmla="*/ 2147483647 w 1951"/>
                <a:gd name="T35" fmla="*/ 2147483647 h 727"/>
                <a:gd name="T36" fmla="*/ 2147483647 w 1951"/>
                <a:gd name="T37" fmla="*/ 2147483647 h 727"/>
                <a:gd name="T38" fmla="*/ 2147483647 w 1951"/>
                <a:gd name="T39" fmla="*/ 2147483647 h 7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1"/>
                <a:gd name="T61" fmla="*/ 0 h 727"/>
                <a:gd name="T62" fmla="*/ 1951 w 1951"/>
                <a:gd name="T63" fmla="*/ 727 h 7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1" h="727">
                  <a:moveTo>
                    <a:pt x="0" y="727"/>
                  </a:moveTo>
                  <a:lnTo>
                    <a:pt x="106" y="551"/>
                  </a:lnTo>
                  <a:lnTo>
                    <a:pt x="345" y="412"/>
                  </a:lnTo>
                  <a:lnTo>
                    <a:pt x="453" y="331"/>
                  </a:lnTo>
                  <a:lnTo>
                    <a:pt x="544" y="305"/>
                  </a:lnTo>
                  <a:lnTo>
                    <a:pt x="608" y="190"/>
                  </a:lnTo>
                  <a:lnTo>
                    <a:pt x="663" y="278"/>
                  </a:lnTo>
                  <a:lnTo>
                    <a:pt x="742" y="252"/>
                  </a:lnTo>
                  <a:lnTo>
                    <a:pt x="771" y="178"/>
                  </a:lnTo>
                  <a:lnTo>
                    <a:pt x="833" y="164"/>
                  </a:lnTo>
                  <a:lnTo>
                    <a:pt x="889" y="139"/>
                  </a:lnTo>
                  <a:lnTo>
                    <a:pt x="929" y="74"/>
                  </a:lnTo>
                  <a:lnTo>
                    <a:pt x="1003" y="65"/>
                  </a:lnTo>
                  <a:lnTo>
                    <a:pt x="1066" y="74"/>
                  </a:lnTo>
                  <a:lnTo>
                    <a:pt x="1126" y="37"/>
                  </a:lnTo>
                  <a:lnTo>
                    <a:pt x="1193" y="0"/>
                  </a:lnTo>
                  <a:lnTo>
                    <a:pt x="1264" y="37"/>
                  </a:lnTo>
                  <a:lnTo>
                    <a:pt x="1360" y="37"/>
                  </a:lnTo>
                  <a:lnTo>
                    <a:pt x="1552" y="48"/>
                  </a:lnTo>
                  <a:lnTo>
                    <a:pt x="1951" y="11"/>
                  </a:lnTo>
                </a:path>
              </a:pathLst>
            </a:custGeom>
            <a:noFill/>
            <a:ln w="19050">
              <a:solidFill>
                <a:schemeClr val="accent2"/>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66" name="Freeform 107"/>
            <p:cNvSpPr>
              <a:spLocks/>
            </p:cNvSpPr>
            <p:nvPr/>
          </p:nvSpPr>
          <p:spPr bwMode="auto">
            <a:xfrm>
              <a:off x="1401332" y="2682689"/>
              <a:ext cx="5693616" cy="1116818"/>
            </a:xfrm>
            <a:custGeom>
              <a:avLst/>
              <a:gdLst>
                <a:gd name="T0" fmla="*/ 0 w 1937"/>
                <a:gd name="T1" fmla="*/ 2147483647 h 1367"/>
                <a:gd name="T2" fmla="*/ 2147483647 w 1937"/>
                <a:gd name="T3" fmla="*/ 2147483647 h 1367"/>
                <a:gd name="T4" fmla="*/ 2147483647 w 1937"/>
                <a:gd name="T5" fmla="*/ 2147483647 h 1367"/>
                <a:gd name="T6" fmla="*/ 2147483647 w 1937"/>
                <a:gd name="T7" fmla="*/ 2147483647 h 1367"/>
                <a:gd name="T8" fmla="*/ 2147483647 w 1937"/>
                <a:gd name="T9" fmla="*/ 2147483647 h 1367"/>
                <a:gd name="T10" fmla="*/ 2147483647 w 1937"/>
                <a:gd name="T11" fmla="*/ 2147483647 h 1367"/>
                <a:gd name="T12" fmla="*/ 2147483647 w 1937"/>
                <a:gd name="T13" fmla="*/ 2147483647 h 1367"/>
                <a:gd name="T14" fmla="*/ 2147483647 w 1937"/>
                <a:gd name="T15" fmla="*/ 2147483647 h 1367"/>
                <a:gd name="T16" fmla="*/ 2147483647 w 1937"/>
                <a:gd name="T17" fmla="*/ 2147483647 h 1367"/>
                <a:gd name="T18" fmla="*/ 2147483647 w 1937"/>
                <a:gd name="T19" fmla="*/ 2147483647 h 1367"/>
                <a:gd name="T20" fmla="*/ 2147483647 w 1937"/>
                <a:gd name="T21" fmla="*/ 2147483647 h 1367"/>
                <a:gd name="T22" fmla="*/ 2147483647 w 1937"/>
                <a:gd name="T23" fmla="*/ 2147483647 h 1367"/>
                <a:gd name="T24" fmla="*/ 2147483647 w 1937"/>
                <a:gd name="T25" fmla="*/ 2147483647 h 1367"/>
                <a:gd name="T26" fmla="*/ 2147483647 w 1937"/>
                <a:gd name="T27" fmla="*/ 2147483647 h 1367"/>
                <a:gd name="T28" fmla="*/ 2147483647 w 1937"/>
                <a:gd name="T29" fmla="*/ 2147483647 h 1367"/>
                <a:gd name="T30" fmla="*/ 2147483647 w 1937"/>
                <a:gd name="T31" fmla="*/ 2147483647 h 1367"/>
                <a:gd name="T32" fmla="*/ 2147483647 w 1937"/>
                <a:gd name="T33" fmla="*/ 2147483647 h 1367"/>
                <a:gd name="T34" fmla="*/ 2147483647 w 1937"/>
                <a:gd name="T35" fmla="*/ 2147483647 h 1367"/>
                <a:gd name="T36" fmla="*/ 2147483647 w 1937"/>
                <a:gd name="T37" fmla="*/ 2147483647 h 1367"/>
                <a:gd name="T38" fmla="*/ 2147483647 w 1937"/>
                <a:gd name="T39" fmla="*/ 0 h 13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37"/>
                <a:gd name="T61" fmla="*/ 0 h 1367"/>
                <a:gd name="T62" fmla="*/ 1937 w 1937"/>
                <a:gd name="T63" fmla="*/ 1367 h 136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37" h="1367">
                  <a:moveTo>
                    <a:pt x="0" y="1367"/>
                  </a:moveTo>
                  <a:lnTo>
                    <a:pt x="115" y="1191"/>
                  </a:lnTo>
                  <a:lnTo>
                    <a:pt x="376" y="1070"/>
                  </a:lnTo>
                  <a:lnTo>
                    <a:pt x="465" y="802"/>
                  </a:lnTo>
                  <a:lnTo>
                    <a:pt x="532" y="853"/>
                  </a:lnTo>
                  <a:lnTo>
                    <a:pt x="613" y="762"/>
                  </a:lnTo>
                  <a:lnTo>
                    <a:pt x="673" y="816"/>
                  </a:lnTo>
                  <a:lnTo>
                    <a:pt x="719" y="762"/>
                  </a:lnTo>
                  <a:lnTo>
                    <a:pt x="771" y="649"/>
                  </a:lnTo>
                  <a:lnTo>
                    <a:pt x="838" y="677"/>
                  </a:lnTo>
                  <a:lnTo>
                    <a:pt x="872" y="614"/>
                  </a:lnTo>
                  <a:lnTo>
                    <a:pt x="934" y="589"/>
                  </a:lnTo>
                  <a:lnTo>
                    <a:pt x="1006" y="554"/>
                  </a:lnTo>
                  <a:lnTo>
                    <a:pt x="1061" y="380"/>
                  </a:lnTo>
                  <a:lnTo>
                    <a:pt x="1123" y="306"/>
                  </a:lnTo>
                  <a:lnTo>
                    <a:pt x="1185" y="371"/>
                  </a:lnTo>
                  <a:lnTo>
                    <a:pt x="1276" y="334"/>
                  </a:lnTo>
                  <a:lnTo>
                    <a:pt x="1398" y="352"/>
                  </a:lnTo>
                  <a:lnTo>
                    <a:pt x="1554" y="139"/>
                  </a:lnTo>
                  <a:lnTo>
                    <a:pt x="1937" y="0"/>
                  </a:lnTo>
                </a:path>
              </a:pathLst>
            </a:custGeom>
            <a:noFill/>
            <a:ln w="19050">
              <a:solidFill>
                <a:srgbClr val="00AEF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267" name="Freeform 108"/>
            <p:cNvSpPr>
              <a:spLocks/>
            </p:cNvSpPr>
            <p:nvPr/>
          </p:nvSpPr>
          <p:spPr bwMode="auto">
            <a:xfrm>
              <a:off x="1416337" y="3740469"/>
              <a:ext cx="5635575" cy="230005"/>
            </a:xfrm>
            <a:custGeom>
              <a:avLst/>
              <a:gdLst>
                <a:gd name="T0" fmla="*/ 0 w 1918"/>
                <a:gd name="T1" fmla="*/ 0 h 282"/>
                <a:gd name="T2" fmla="*/ 2147483647 w 1918"/>
                <a:gd name="T3" fmla="*/ 2147483647 h 282"/>
                <a:gd name="T4" fmla="*/ 2147483647 w 1918"/>
                <a:gd name="T5" fmla="*/ 2147483647 h 282"/>
                <a:gd name="T6" fmla="*/ 2147483647 w 1918"/>
                <a:gd name="T7" fmla="*/ 2147483647 h 282"/>
                <a:gd name="T8" fmla="*/ 2147483647 w 1918"/>
                <a:gd name="T9" fmla="*/ 2147483647 h 282"/>
                <a:gd name="T10" fmla="*/ 2147483647 w 1918"/>
                <a:gd name="T11" fmla="*/ 2147483647 h 282"/>
                <a:gd name="T12" fmla="*/ 2147483647 w 1918"/>
                <a:gd name="T13" fmla="*/ 2147483647 h 282"/>
                <a:gd name="T14" fmla="*/ 2147483647 w 1918"/>
                <a:gd name="T15" fmla="*/ 2147483647 h 282"/>
                <a:gd name="T16" fmla="*/ 2147483647 w 1918"/>
                <a:gd name="T17" fmla="*/ 2147483647 h 282"/>
                <a:gd name="T18" fmla="*/ 2147483647 w 1918"/>
                <a:gd name="T19" fmla="*/ 2147483647 h 282"/>
                <a:gd name="T20" fmla="*/ 2147483647 w 1918"/>
                <a:gd name="T21" fmla="*/ 2147483647 h 282"/>
                <a:gd name="T22" fmla="*/ 2147483647 w 1918"/>
                <a:gd name="T23" fmla="*/ 2147483647 h 282"/>
                <a:gd name="T24" fmla="*/ 2147483647 w 1918"/>
                <a:gd name="T25" fmla="*/ 2147483647 h 282"/>
                <a:gd name="T26" fmla="*/ 2147483647 w 1918"/>
                <a:gd name="T27" fmla="*/ 2147483647 h 282"/>
                <a:gd name="T28" fmla="*/ 2147483647 w 1918"/>
                <a:gd name="T29" fmla="*/ 2147483647 h 282"/>
                <a:gd name="T30" fmla="*/ 2147483647 w 1918"/>
                <a:gd name="T31" fmla="*/ 2147483647 h 282"/>
                <a:gd name="T32" fmla="*/ 2147483647 w 1918"/>
                <a:gd name="T33" fmla="*/ 2147483647 h 282"/>
                <a:gd name="T34" fmla="*/ 2147483647 w 1918"/>
                <a:gd name="T35" fmla="*/ 2147483647 h 282"/>
                <a:gd name="T36" fmla="*/ 2147483647 w 1918"/>
                <a:gd name="T37" fmla="*/ 2147483647 h 282"/>
                <a:gd name="T38" fmla="*/ 2147483647 w 1918"/>
                <a:gd name="T39" fmla="*/ 2147483647 h 282"/>
                <a:gd name="T40" fmla="*/ 2147483647 w 1918"/>
                <a:gd name="T41" fmla="*/ 2147483647 h 2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8"/>
                <a:gd name="T64" fmla="*/ 0 h 282"/>
                <a:gd name="T65" fmla="*/ 1918 w 1918"/>
                <a:gd name="T66" fmla="*/ 282 h 2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8" h="282">
                  <a:moveTo>
                    <a:pt x="0" y="0"/>
                  </a:moveTo>
                  <a:lnTo>
                    <a:pt x="27" y="9"/>
                  </a:lnTo>
                  <a:lnTo>
                    <a:pt x="96" y="35"/>
                  </a:lnTo>
                  <a:lnTo>
                    <a:pt x="350" y="106"/>
                  </a:lnTo>
                  <a:lnTo>
                    <a:pt x="438" y="116"/>
                  </a:lnTo>
                  <a:lnTo>
                    <a:pt x="520" y="143"/>
                  </a:lnTo>
                  <a:lnTo>
                    <a:pt x="613" y="143"/>
                  </a:lnTo>
                  <a:lnTo>
                    <a:pt x="673" y="150"/>
                  </a:lnTo>
                  <a:lnTo>
                    <a:pt x="728" y="134"/>
                  </a:lnTo>
                  <a:lnTo>
                    <a:pt x="783" y="150"/>
                  </a:lnTo>
                  <a:lnTo>
                    <a:pt x="826" y="176"/>
                  </a:lnTo>
                  <a:lnTo>
                    <a:pt x="872" y="169"/>
                  </a:lnTo>
                  <a:lnTo>
                    <a:pt x="934" y="185"/>
                  </a:lnTo>
                  <a:lnTo>
                    <a:pt x="989" y="204"/>
                  </a:lnTo>
                  <a:lnTo>
                    <a:pt x="1032" y="213"/>
                  </a:lnTo>
                  <a:lnTo>
                    <a:pt x="1094" y="222"/>
                  </a:lnTo>
                  <a:lnTo>
                    <a:pt x="1185" y="222"/>
                  </a:lnTo>
                  <a:lnTo>
                    <a:pt x="1267" y="229"/>
                  </a:lnTo>
                  <a:lnTo>
                    <a:pt x="1382" y="248"/>
                  </a:lnTo>
                  <a:lnTo>
                    <a:pt x="1540" y="255"/>
                  </a:lnTo>
                  <a:lnTo>
                    <a:pt x="1918" y="282"/>
                  </a:lnTo>
                </a:path>
              </a:pathLst>
            </a:custGeom>
            <a:noFill/>
            <a:ln w="19050">
              <a:solidFill>
                <a:schemeClr val="accent3"/>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44" name="Rectangle 18"/>
            <p:cNvSpPr>
              <a:spLocks noChangeArrowheads="1"/>
            </p:cNvSpPr>
            <p:nvPr/>
          </p:nvSpPr>
          <p:spPr bwMode="auto">
            <a:xfrm>
              <a:off x="999336"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18</a:t>
              </a:r>
            </a:p>
          </p:txBody>
        </p:sp>
        <p:sp>
          <p:nvSpPr>
            <p:cNvPr id="145" name="Rectangle 19"/>
            <p:cNvSpPr>
              <a:spLocks noChangeArrowheads="1"/>
            </p:cNvSpPr>
            <p:nvPr/>
          </p:nvSpPr>
          <p:spPr bwMode="auto">
            <a:xfrm>
              <a:off x="1830261"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20</a:t>
              </a:r>
            </a:p>
          </p:txBody>
        </p:sp>
        <p:sp>
          <p:nvSpPr>
            <p:cNvPr id="146" name="Rectangle 20"/>
            <p:cNvSpPr>
              <a:spLocks noChangeArrowheads="1"/>
            </p:cNvSpPr>
            <p:nvPr/>
          </p:nvSpPr>
          <p:spPr bwMode="auto">
            <a:xfrm>
              <a:off x="2632614"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22</a:t>
              </a:r>
            </a:p>
          </p:txBody>
        </p:sp>
        <p:sp>
          <p:nvSpPr>
            <p:cNvPr id="147" name="Rectangle 21"/>
            <p:cNvSpPr>
              <a:spLocks noChangeArrowheads="1"/>
            </p:cNvSpPr>
            <p:nvPr/>
          </p:nvSpPr>
          <p:spPr bwMode="auto">
            <a:xfrm>
              <a:off x="3437349"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24</a:t>
              </a:r>
            </a:p>
          </p:txBody>
        </p:sp>
        <p:sp>
          <p:nvSpPr>
            <p:cNvPr id="148" name="Rectangle 22"/>
            <p:cNvSpPr>
              <a:spLocks noChangeArrowheads="1"/>
            </p:cNvSpPr>
            <p:nvPr/>
          </p:nvSpPr>
          <p:spPr bwMode="auto">
            <a:xfrm>
              <a:off x="4244463"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26</a:t>
              </a:r>
            </a:p>
          </p:txBody>
        </p:sp>
        <p:sp>
          <p:nvSpPr>
            <p:cNvPr id="149" name="Rectangle 23"/>
            <p:cNvSpPr>
              <a:spLocks noChangeArrowheads="1"/>
            </p:cNvSpPr>
            <p:nvPr/>
          </p:nvSpPr>
          <p:spPr bwMode="auto">
            <a:xfrm>
              <a:off x="5049197"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28</a:t>
              </a:r>
            </a:p>
          </p:txBody>
        </p:sp>
        <p:sp>
          <p:nvSpPr>
            <p:cNvPr id="150" name="Rectangle 24"/>
            <p:cNvSpPr>
              <a:spLocks noChangeArrowheads="1"/>
            </p:cNvSpPr>
            <p:nvPr/>
          </p:nvSpPr>
          <p:spPr bwMode="auto">
            <a:xfrm>
              <a:off x="5851550"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30</a:t>
              </a:r>
            </a:p>
          </p:txBody>
        </p:sp>
        <p:sp>
          <p:nvSpPr>
            <p:cNvPr id="151" name="Rectangle 25"/>
            <p:cNvSpPr>
              <a:spLocks noChangeArrowheads="1"/>
            </p:cNvSpPr>
            <p:nvPr/>
          </p:nvSpPr>
          <p:spPr bwMode="auto">
            <a:xfrm>
              <a:off x="6656285"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32</a:t>
              </a:r>
            </a:p>
          </p:txBody>
        </p:sp>
        <p:sp>
          <p:nvSpPr>
            <p:cNvPr id="152" name="Rectangle 26"/>
            <p:cNvSpPr>
              <a:spLocks noChangeArrowheads="1"/>
            </p:cNvSpPr>
            <p:nvPr/>
          </p:nvSpPr>
          <p:spPr bwMode="auto">
            <a:xfrm>
              <a:off x="7461016" y="4009440"/>
              <a:ext cx="345264"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defTabSz="1219170" eaLnBrk="1" fontAlgn="base" hangingPunct="1">
                <a:spcBef>
                  <a:spcPct val="0"/>
                </a:spcBef>
                <a:spcAft>
                  <a:spcPct val="0"/>
                </a:spcAft>
                <a:defRPr/>
              </a:pPr>
              <a:r>
                <a:rPr lang="en-GB" altLang="en-US" sz="1333" dirty="0"/>
                <a:t>34</a:t>
              </a:r>
            </a:p>
          </p:txBody>
        </p:sp>
        <p:sp>
          <p:nvSpPr>
            <p:cNvPr id="189" name="Line 30"/>
            <p:cNvSpPr>
              <a:spLocks noChangeShapeType="1"/>
            </p:cNvSpPr>
            <p:nvPr/>
          </p:nvSpPr>
          <p:spPr bwMode="auto">
            <a:xfrm flipV="1">
              <a:off x="2004189" y="3970473"/>
              <a:ext cx="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0" name="Line 31"/>
            <p:cNvSpPr>
              <a:spLocks noChangeShapeType="1"/>
            </p:cNvSpPr>
            <p:nvPr/>
          </p:nvSpPr>
          <p:spPr bwMode="auto">
            <a:xfrm flipV="1">
              <a:off x="2808382" y="3970473"/>
              <a:ext cx="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1" name="Line 32"/>
            <p:cNvSpPr>
              <a:spLocks noChangeShapeType="1"/>
            </p:cNvSpPr>
            <p:nvPr/>
          </p:nvSpPr>
          <p:spPr bwMode="auto">
            <a:xfrm flipV="1">
              <a:off x="3612576" y="3970473"/>
              <a:ext cx="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2" name="Line 33"/>
            <p:cNvSpPr>
              <a:spLocks noChangeShapeType="1"/>
            </p:cNvSpPr>
            <p:nvPr/>
          </p:nvSpPr>
          <p:spPr bwMode="auto">
            <a:xfrm flipV="1">
              <a:off x="4416769" y="3970473"/>
              <a:ext cx="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3" name="Line 34"/>
            <p:cNvSpPr>
              <a:spLocks noChangeShapeType="1"/>
            </p:cNvSpPr>
            <p:nvPr/>
          </p:nvSpPr>
          <p:spPr bwMode="auto">
            <a:xfrm flipH="1" flipV="1">
              <a:off x="5220962" y="3970473"/>
              <a:ext cx="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4" name="Line 35"/>
            <p:cNvSpPr>
              <a:spLocks noChangeShapeType="1"/>
            </p:cNvSpPr>
            <p:nvPr/>
          </p:nvSpPr>
          <p:spPr bwMode="auto">
            <a:xfrm flipV="1">
              <a:off x="6025156" y="3970473"/>
              <a:ext cx="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5" name="Line 36"/>
            <p:cNvSpPr>
              <a:spLocks noChangeShapeType="1"/>
            </p:cNvSpPr>
            <p:nvPr/>
          </p:nvSpPr>
          <p:spPr bwMode="auto">
            <a:xfrm flipV="1">
              <a:off x="6829349" y="3970473"/>
              <a:ext cx="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96" name="Line 37"/>
            <p:cNvSpPr>
              <a:spLocks noChangeShapeType="1"/>
            </p:cNvSpPr>
            <p:nvPr/>
          </p:nvSpPr>
          <p:spPr bwMode="auto">
            <a:xfrm flipV="1">
              <a:off x="7633539" y="3970473"/>
              <a:ext cx="0" cy="7200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40" name="Rectangle 28">
              <a:extLst>
                <a:ext uri="{FF2B5EF4-FFF2-40B4-BE49-F238E27FC236}">
                  <a16:creationId xmlns:a16="http://schemas.microsoft.com/office/drawing/2014/main" id="{40C6E08A-3908-4585-8633-E15D774DE266}"/>
                </a:ext>
              </a:extLst>
            </p:cNvPr>
            <p:cNvSpPr>
              <a:spLocks noChangeArrowheads="1"/>
            </p:cNvSpPr>
            <p:nvPr/>
          </p:nvSpPr>
          <p:spPr bwMode="auto">
            <a:xfrm>
              <a:off x="898506" y="3841665"/>
              <a:ext cx="263511" cy="2256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0000" tIns="62400" rIns="120000" bIns="6240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r" defTabSz="1219170" eaLnBrk="1" fontAlgn="base" hangingPunct="1">
                <a:spcBef>
                  <a:spcPct val="0"/>
                </a:spcBef>
                <a:spcAft>
                  <a:spcPct val="0"/>
                </a:spcAft>
                <a:defRPr/>
              </a:pPr>
              <a:r>
                <a:rPr lang="en-GB" altLang="en-US" sz="1333" dirty="0"/>
                <a:t>0</a:t>
              </a:r>
            </a:p>
          </p:txBody>
        </p:sp>
      </p:grpSp>
      <p:sp>
        <p:nvSpPr>
          <p:cNvPr id="129" name="TextBox 128"/>
          <p:cNvSpPr txBox="1"/>
          <p:nvPr/>
        </p:nvSpPr>
        <p:spPr>
          <a:xfrm rot="16200000">
            <a:off x="-290133" y="3077262"/>
            <a:ext cx="1835439" cy="410241"/>
          </a:xfrm>
          <a:prstGeom prst="rect">
            <a:avLst/>
          </a:prstGeom>
          <a:noFill/>
        </p:spPr>
        <p:txBody>
          <a:bodyPr wrap="none" lIns="0" tIns="0" rIns="0" bIns="0" rtlCol="0" anchor="b">
            <a:spAutoFit/>
          </a:bodyPr>
          <a:lstStyle/>
          <a:p>
            <a:pPr algn="ctr" defTabSz="1219170" fontAlgn="base">
              <a:spcBef>
                <a:spcPct val="0"/>
              </a:spcBef>
              <a:spcAft>
                <a:spcPct val="0"/>
              </a:spcAft>
              <a:defRPr/>
            </a:pPr>
            <a:r>
              <a:rPr lang="en-GB" altLang="en-US" sz="1333" dirty="0">
                <a:latin typeface="Verdana" pitchFamily="34" charset="0"/>
                <a:cs typeface="Arial" charset="0"/>
              </a:rPr>
              <a:t>Concentration of</a:t>
            </a:r>
            <a:br>
              <a:rPr lang="en-GB" altLang="en-US" sz="1333" dirty="0">
                <a:latin typeface="Verdana" pitchFamily="34" charset="0"/>
                <a:cs typeface="Arial" charset="0"/>
              </a:rPr>
            </a:br>
            <a:r>
              <a:rPr lang="en-GB" altLang="en-US" sz="1333" dirty="0">
                <a:latin typeface="Verdana" pitchFamily="34" charset="0"/>
                <a:cs typeface="Arial" charset="0"/>
              </a:rPr>
              <a:t>blood lipids (mmol/L)</a:t>
            </a:r>
          </a:p>
        </p:txBody>
      </p:sp>
      <p:grpSp>
        <p:nvGrpSpPr>
          <p:cNvPr id="8" name="Group 7"/>
          <p:cNvGrpSpPr/>
          <p:nvPr/>
        </p:nvGrpSpPr>
        <p:grpSpPr>
          <a:xfrm>
            <a:off x="9952035" y="1749664"/>
            <a:ext cx="2077322" cy="633956"/>
            <a:chOff x="3119072" y="1179598"/>
            <a:chExt cx="1557991" cy="475467"/>
          </a:xfrm>
        </p:grpSpPr>
        <p:sp>
          <p:nvSpPr>
            <p:cNvPr id="130" name="Rectangle 75"/>
            <p:cNvSpPr>
              <a:spLocks noChangeArrowheads="1"/>
            </p:cNvSpPr>
            <p:nvPr/>
          </p:nvSpPr>
          <p:spPr bwMode="auto">
            <a:xfrm>
              <a:off x="3429849" y="1179598"/>
              <a:ext cx="1051441" cy="153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defTabSz="1219170" eaLnBrk="1" fontAlgn="base" hangingPunct="1">
                <a:spcBef>
                  <a:spcPct val="0"/>
                </a:spcBef>
                <a:spcAft>
                  <a:spcPct val="0"/>
                </a:spcAft>
                <a:defRPr/>
              </a:pPr>
              <a:r>
                <a:rPr lang="en-GB" altLang="en-US" sz="1333" dirty="0"/>
                <a:t>Total cholesterol</a:t>
              </a:r>
            </a:p>
          </p:txBody>
        </p:sp>
        <p:sp>
          <p:nvSpPr>
            <p:cNvPr id="131" name="Rectangle 74"/>
            <p:cNvSpPr>
              <a:spLocks noChangeArrowheads="1"/>
            </p:cNvSpPr>
            <p:nvPr/>
          </p:nvSpPr>
          <p:spPr bwMode="auto">
            <a:xfrm>
              <a:off x="3429849" y="1501224"/>
              <a:ext cx="1247214" cy="153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defTabSz="1219170" eaLnBrk="1" fontAlgn="base" hangingPunct="1">
                <a:spcBef>
                  <a:spcPct val="0"/>
                </a:spcBef>
                <a:spcAft>
                  <a:spcPct val="0"/>
                </a:spcAft>
                <a:defRPr/>
              </a:pPr>
              <a:r>
                <a:rPr lang="en-GB" altLang="en-US" sz="1333" dirty="0"/>
                <a:t>HDL cholesterol</a:t>
              </a:r>
            </a:p>
          </p:txBody>
        </p:sp>
        <p:sp>
          <p:nvSpPr>
            <p:cNvPr id="132" name="Rectangle 75"/>
            <p:cNvSpPr>
              <a:spLocks noChangeArrowheads="1"/>
            </p:cNvSpPr>
            <p:nvPr/>
          </p:nvSpPr>
          <p:spPr bwMode="auto">
            <a:xfrm>
              <a:off x="3429849" y="1343724"/>
              <a:ext cx="803922" cy="1538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defTabSz="1219170" eaLnBrk="1" fontAlgn="base" hangingPunct="1">
                <a:spcBef>
                  <a:spcPct val="0"/>
                </a:spcBef>
                <a:spcAft>
                  <a:spcPct val="0"/>
                </a:spcAft>
                <a:defRPr/>
              </a:pPr>
              <a:r>
                <a:rPr lang="en-GB" altLang="en-US" sz="1333" dirty="0"/>
                <a:t>Triglycerides</a:t>
              </a:r>
            </a:p>
          </p:txBody>
        </p:sp>
        <p:cxnSp>
          <p:nvCxnSpPr>
            <p:cNvPr id="270" name="Straight Connector 151"/>
            <p:cNvCxnSpPr>
              <a:cxnSpLocks noChangeShapeType="1"/>
            </p:cNvCxnSpPr>
            <p:nvPr/>
          </p:nvCxnSpPr>
          <p:spPr bwMode="auto">
            <a:xfrm>
              <a:off x="3119072" y="1256518"/>
              <a:ext cx="252000" cy="0"/>
            </a:xfrm>
            <a:prstGeom prst="line">
              <a:avLst/>
            </a:prstGeom>
            <a:noFill/>
            <a:ln w="25400">
              <a:solidFill>
                <a:schemeClr val="accent2"/>
              </a:solidFill>
              <a:round/>
              <a:headEnd/>
              <a:tailEnd/>
            </a:ln>
            <a:extLst>
              <a:ext uri="{909E8E84-426E-40dd-AFC4-6F175D3DCCD1}">
                <a14:hiddenFill xmlns="" xmlns:a14="http://schemas.microsoft.com/office/drawing/2010/main">
                  <a:noFill/>
                </a14:hiddenFill>
              </a:ext>
            </a:extLst>
          </p:spPr>
        </p:cxnSp>
        <p:cxnSp>
          <p:nvCxnSpPr>
            <p:cNvPr id="272" name="Straight Connector 155"/>
            <p:cNvCxnSpPr>
              <a:cxnSpLocks noChangeShapeType="1"/>
            </p:cNvCxnSpPr>
            <p:nvPr/>
          </p:nvCxnSpPr>
          <p:spPr bwMode="auto">
            <a:xfrm>
              <a:off x="3119072" y="1420644"/>
              <a:ext cx="252000" cy="0"/>
            </a:xfrm>
            <a:prstGeom prst="line">
              <a:avLst/>
            </a:prstGeom>
            <a:noFill/>
            <a:ln w="25400">
              <a:solidFill>
                <a:srgbClr val="009FDA"/>
              </a:solidFill>
              <a:round/>
              <a:headEnd/>
              <a:tailEnd/>
            </a:ln>
            <a:extLst>
              <a:ext uri="{909E8E84-426E-40dd-AFC4-6F175D3DCCD1}">
                <a14:hiddenFill xmlns="" xmlns:a14="http://schemas.microsoft.com/office/drawing/2010/main">
                  <a:noFill/>
                </a14:hiddenFill>
              </a:ext>
            </a:extLst>
          </p:spPr>
        </p:cxnSp>
        <p:cxnSp>
          <p:nvCxnSpPr>
            <p:cNvPr id="273" name="Straight Connector 156"/>
            <p:cNvCxnSpPr>
              <a:cxnSpLocks noChangeShapeType="1"/>
            </p:cNvCxnSpPr>
            <p:nvPr/>
          </p:nvCxnSpPr>
          <p:spPr bwMode="auto">
            <a:xfrm>
              <a:off x="3119072" y="1578144"/>
              <a:ext cx="252000" cy="0"/>
            </a:xfrm>
            <a:prstGeom prst="line">
              <a:avLst/>
            </a:prstGeom>
            <a:noFill/>
            <a:ln w="25400">
              <a:solidFill>
                <a:srgbClr val="82786F"/>
              </a:solidFill>
              <a:round/>
              <a:headEnd/>
              <a:tailEnd/>
            </a:ln>
            <a:extLst>
              <a:ext uri="{909E8E84-426E-40dd-AFC4-6F175D3DCCD1}">
                <a14:hiddenFill xmlns="" xmlns:a14="http://schemas.microsoft.com/office/drawing/2010/main">
                  <a:noFill/>
                </a14:hiddenFill>
              </a:ext>
            </a:extLst>
          </p:spPr>
        </p:cxnSp>
        <p:sp>
          <p:nvSpPr>
            <p:cNvPr id="7" name="Oval 6"/>
            <p:cNvSpPr/>
            <p:nvPr/>
          </p:nvSpPr>
          <p:spPr>
            <a:xfrm>
              <a:off x="3200072" y="1211518"/>
              <a:ext cx="90000" cy="90000"/>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2400" dirty="0">
                <a:solidFill>
                  <a:schemeClr val="tx1"/>
                </a:solidFill>
                <a:latin typeface="Verdana"/>
              </a:endParaRPr>
            </a:p>
          </p:txBody>
        </p:sp>
        <p:sp>
          <p:nvSpPr>
            <p:cNvPr id="136" name="Oval 135"/>
            <p:cNvSpPr/>
            <p:nvPr/>
          </p:nvSpPr>
          <p:spPr>
            <a:xfrm>
              <a:off x="3200072" y="1375644"/>
              <a:ext cx="90000" cy="90000"/>
            </a:xfrm>
            <a:prstGeom prst="ellipse">
              <a:avLst/>
            </a:prstGeom>
            <a:solidFill>
              <a:srgbClr val="5692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2400" dirty="0">
                <a:solidFill>
                  <a:schemeClr val="tx1"/>
                </a:solidFill>
                <a:latin typeface="Verdana"/>
              </a:endParaRPr>
            </a:p>
          </p:txBody>
        </p:sp>
        <p:sp>
          <p:nvSpPr>
            <p:cNvPr id="137" name="Oval 136"/>
            <p:cNvSpPr/>
            <p:nvPr/>
          </p:nvSpPr>
          <p:spPr>
            <a:xfrm>
              <a:off x="3200072" y="1533144"/>
              <a:ext cx="90000" cy="90000"/>
            </a:xfrm>
            <a:prstGeom prst="ellipse">
              <a:avLst/>
            </a:prstGeom>
            <a:solidFill>
              <a:srgbClr val="82786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GB" sz="2400" dirty="0">
                <a:solidFill>
                  <a:schemeClr val="tx1"/>
                </a:solidFill>
                <a:latin typeface="Verdana"/>
              </a:endParaRPr>
            </a:p>
          </p:txBody>
        </p:sp>
      </p:grpSp>
      <p:sp>
        <p:nvSpPr>
          <p:cNvPr id="134" name="TextBox 133"/>
          <p:cNvSpPr txBox="1"/>
          <p:nvPr/>
        </p:nvSpPr>
        <p:spPr>
          <a:xfrm>
            <a:off x="5343618" y="5485563"/>
            <a:ext cx="1069202" cy="205121"/>
          </a:xfrm>
          <a:prstGeom prst="rect">
            <a:avLst/>
          </a:prstGeom>
          <a:noFill/>
        </p:spPr>
        <p:txBody>
          <a:bodyPr wrap="none" lIns="0" tIns="0" rIns="0" bIns="0" anchor="b">
            <a:spAutoFit/>
          </a:bodyPr>
          <a:lstStyle/>
          <a:p>
            <a:pPr algn="ctr" defTabSz="1219170">
              <a:defRPr/>
            </a:pPr>
            <a:r>
              <a:rPr lang="en-GB" sz="1333" kern="0" dirty="0">
                <a:latin typeface="Verdana"/>
                <a:cs typeface="Arial" charset="0"/>
              </a:rPr>
              <a:t>BMI (kg/m</a:t>
            </a:r>
            <a:r>
              <a:rPr lang="en-GB" sz="1333" kern="0" baseline="30000" dirty="0">
                <a:latin typeface="Verdana"/>
                <a:cs typeface="Arial" charset="0"/>
              </a:rPr>
              <a:t>2</a:t>
            </a:r>
            <a:r>
              <a:rPr lang="en-GB" sz="1333" kern="0" dirty="0">
                <a:latin typeface="Verdana"/>
                <a:cs typeface="Arial" charset="0"/>
              </a:rPr>
              <a:t>)</a:t>
            </a:r>
          </a:p>
        </p:txBody>
      </p:sp>
      <p:grpSp>
        <p:nvGrpSpPr>
          <p:cNvPr id="2" name="Group 1">
            <a:extLst>
              <a:ext uri="{FF2B5EF4-FFF2-40B4-BE49-F238E27FC236}">
                <a16:creationId xmlns:a16="http://schemas.microsoft.com/office/drawing/2014/main" id="{CDB777C8-12BF-4343-B12B-9E2A2EA7169A}"/>
              </a:ext>
            </a:extLst>
          </p:cNvPr>
          <p:cNvGrpSpPr/>
          <p:nvPr/>
        </p:nvGrpSpPr>
        <p:grpSpPr>
          <a:xfrm>
            <a:off x="1375192" y="4789412"/>
            <a:ext cx="155555" cy="154873"/>
            <a:chOff x="1179032" y="2249033"/>
            <a:chExt cx="116666" cy="116155"/>
          </a:xfrm>
        </p:grpSpPr>
        <p:sp>
          <p:nvSpPr>
            <p:cNvPr id="135" name="Line 109">
              <a:extLst>
                <a:ext uri="{FF2B5EF4-FFF2-40B4-BE49-F238E27FC236}">
                  <a16:creationId xmlns:a16="http://schemas.microsoft.com/office/drawing/2014/main" id="{88317CFC-0693-41CC-9803-81A8F2EFAE1F}"/>
                </a:ext>
              </a:extLst>
            </p:cNvPr>
            <p:cNvSpPr>
              <a:spLocks noChangeShapeType="1"/>
            </p:cNvSpPr>
            <p:nvPr/>
          </p:nvSpPr>
          <p:spPr bwMode="auto">
            <a:xfrm flipV="1">
              <a:off x="1186947" y="2285938"/>
              <a:ext cx="108751" cy="7925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38" name="Line 110">
              <a:extLst>
                <a:ext uri="{FF2B5EF4-FFF2-40B4-BE49-F238E27FC236}">
                  <a16:creationId xmlns:a16="http://schemas.microsoft.com/office/drawing/2014/main" id="{DD58BF31-0451-4055-B907-021E314E8CAD}"/>
                </a:ext>
              </a:extLst>
            </p:cNvPr>
            <p:cNvSpPr>
              <a:spLocks noChangeShapeType="1"/>
            </p:cNvSpPr>
            <p:nvPr/>
          </p:nvSpPr>
          <p:spPr bwMode="auto">
            <a:xfrm flipV="1">
              <a:off x="1179032" y="2249033"/>
              <a:ext cx="108751" cy="79250"/>
            </a:xfrm>
            <a:prstGeom prst="line">
              <a:avLst/>
            </a:prstGeom>
            <a:noFill/>
            <a:ln w="19050">
              <a:solidFill>
                <a:schemeClr val="accent2"/>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sp>
          <p:nvSpPr>
            <p:cNvPr id="139" name="Line 109">
              <a:extLst>
                <a:ext uri="{FF2B5EF4-FFF2-40B4-BE49-F238E27FC236}">
                  <a16:creationId xmlns:a16="http://schemas.microsoft.com/office/drawing/2014/main" id="{1CEE4817-EF3E-400B-A7CA-F4D1286A153B}"/>
                </a:ext>
              </a:extLst>
            </p:cNvPr>
            <p:cNvSpPr>
              <a:spLocks noChangeShapeType="1"/>
            </p:cNvSpPr>
            <p:nvPr/>
          </p:nvSpPr>
          <p:spPr bwMode="auto">
            <a:xfrm flipV="1">
              <a:off x="1179474" y="2269120"/>
              <a:ext cx="108751" cy="79250"/>
            </a:xfrm>
            <a:prstGeom prst="line">
              <a:avLst/>
            </a:prstGeom>
            <a:noFill/>
            <a:ln w="19050">
              <a:solidFill>
                <a:schemeClr val="bg1"/>
              </a:solidFill>
              <a:round/>
              <a:headEnd/>
              <a:tailEnd/>
            </a:ln>
            <a:extLst>
              <a:ext uri="{909E8E84-426E-40dd-AFC4-6F175D3DCCD1}">
                <a14:hiddenFill xmlns="" xmlns:a14="http://schemas.microsoft.com/office/drawing/2010/main">
                  <a:noFill/>
                </a14:hiddenFill>
              </a:ext>
            </a:extLst>
          </p:spPr>
          <p:txBody>
            <a:bodyPr/>
            <a:lstStyle/>
            <a:p>
              <a:pPr defTabSz="1219170" fontAlgn="base">
                <a:spcBef>
                  <a:spcPct val="0"/>
                </a:spcBef>
                <a:spcAft>
                  <a:spcPct val="0"/>
                </a:spcAft>
                <a:defRPr/>
              </a:pPr>
              <a:endParaRPr lang="en-GB" sz="2400" dirty="0">
                <a:latin typeface="Verdana" pitchFamily="34" charset="0"/>
                <a:cs typeface="Arial" charset="0"/>
              </a:endParaRPr>
            </a:p>
          </p:txBody>
        </p:sp>
      </p:grpSp>
    </p:spTree>
    <p:extLst>
      <p:ext uri="{BB962C8B-B14F-4D97-AF65-F5344CB8AC3E}">
        <p14:creationId xmlns:p14="http://schemas.microsoft.com/office/powerpoint/2010/main" val="237523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F6D6411-8994-4A76-B0AE-222232CFD09B}"/>
              </a:ext>
            </a:extLst>
          </p:cNvPr>
          <p:cNvPicPr>
            <a:picLocks noChangeAspect="1"/>
          </p:cNvPicPr>
          <p:nvPr/>
        </p:nvPicPr>
        <p:blipFill>
          <a:blip r:embed="rId2"/>
          <a:stretch>
            <a:fillRect/>
          </a:stretch>
        </p:blipFill>
        <p:spPr>
          <a:xfrm>
            <a:off x="3388004" y="0"/>
            <a:ext cx="5415992" cy="6858000"/>
          </a:xfrm>
          <a:prstGeom prst="rect">
            <a:avLst/>
          </a:prstGeom>
        </p:spPr>
      </p:pic>
      <p:sp>
        <p:nvSpPr>
          <p:cNvPr id="3" name="CasellaDiTesto 2">
            <a:extLst>
              <a:ext uri="{FF2B5EF4-FFF2-40B4-BE49-F238E27FC236}">
                <a16:creationId xmlns:a16="http://schemas.microsoft.com/office/drawing/2014/main" id="{4B14E28D-FC53-4407-80DA-01F630FF0EAD}"/>
              </a:ext>
            </a:extLst>
          </p:cNvPr>
          <p:cNvSpPr txBox="1"/>
          <p:nvPr/>
        </p:nvSpPr>
        <p:spPr>
          <a:xfrm>
            <a:off x="8686800" y="6373368"/>
            <a:ext cx="2670155" cy="307777"/>
          </a:xfrm>
          <a:prstGeom prst="rect">
            <a:avLst/>
          </a:prstGeom>
          <a:noFill/>
        </p:spPr>
        <p:txBody>
          <a:bodyPr wrap="none" rtlCol="0">
            <a:spAutoFit/>
          </a:bodyPr>
          <a:lstStyle/>
          <a:p>
            <a:r>
              <a:rPr lang="it-IT" sz="1400" dirty="0" err="1">
                <a:latin typeface="Arial" panose="020B0604020202020204" pitchFamily="34" charset="0"/>
                <a:cs typeface="Arial" panose="020B0604020202020204" pitchFamily="34" charset="0"/>
              </a:rPr>
              <a:t>Sharnendra</a:t>
            </a:r>
            <a:r>
              <a:rPr lang="it-IT" sz="1400" dirty="0">
                <a:latin typeface="Arial" panose="020B0604020202020204" pitchFamily="34" charset="0"/>
                <a:cs typeface="Arial" panose="020B0604020202020204" pitchFamily="34" charset="0"/>
              </a:rPr>
              <a:t> K et al. ATVB 2023</a:t>
            </a:r>
          </a:p>
        </p:txBody>
      </p:sp>
    </p:spTree>
    <p:extLst>
      <p:ext uri="{BB962C8B-B14F-4D97-AF65-F5344CB8AC3E}">
        <p14:creationId xmlns:p14="http://schemas.microsoft.com/office/powerpoint/2010/main" val="205899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BBBF0F-06E0-4EA2-8334-5EB77575991B}"/>
              </a:ext>
            </a:extLst>
          </p:cNvPr>
          <p:cNvSpPr>
            <a:spLocks noGrp="1"/>
          </p:cNvSpPr>
          <p:nvPr>
            <p:ph type="title"/>
          </p:nvPr>
        </p:nvSpPr>
        <p:spPr>
          <a:xfrm>
            <a:off x="422400" y="176267"/>
            <a:ext cx="11347200" cy="630507"/>
          </a:xfrm>
        </p:spPr>
        <p:txBody>
          <a:bodyPr/>
          <a:lstStyle/>
          <a:p>
            <a:pPr algn="ctr"/>
            <a:r>
              <a:rPr lang="en-US" sz="2933" dirty="0">
                <a:solidFill>
                  <a:srgbClr val="00B0F0"/>
                </a:solidFill>
                <a:latin typeface="+mn-lt"/>
              </a:rPr>
              <a:t>Incidence of Heart Failure over time according to body weight</a:t>
            </a:r>
          </a:p>
        </p:txBody>
      </p:sp>
      <p:sp>
        <p:nvSpPr>
          <p:cNvPr id="5" name="Content Placeholder 4">
            <a:extLst>
              <a:ext uri="{FF2B5EF4-FFF2-40B4-BE49-F238E27FC236}">
                <a16:creationId xmlns:a16="http://schemas.microsoft.com/office/drawing/2014/main" id="{8CA8E7C9-A0F4-4595-8049-383C0F1C9E8A}"/>
              </a:ext>
            </a:extLst>
          </p:cNvPr>
          <p:cNvSpPr>
            <a:spLocks noGrp="1"/>
          </p:cNvSpPr>
          <p:nvPr>
            <p:ph sz="quarter" idx="11"/>
          </p:nvPr>
        </p:nvSpPr>
        <p:spPr>
          <a:xfrm>
            <a:off x="8641080" y="6420581"/>
            <a:ext cx="3200400" cy="287323"/>
          </a:xfrm>
        </p:spPr>
        <p:txBody>
          <a:bodyPr/>
          <a:lstStyle/>
          <a:p>
            <a:pPr algn="ctr"/>
            <a:r>
              <a:rPr lang="en-US" sz="1400" dirty="0">
                <a:solidFill>
                  <a:schemeClr val="tx1"/>
                </a:solidFill>
                <a:latin typeface="Arial" panose="020B0604020202020204" pitchFamily="34" charset="0"/>
                <a:cs typeface="Arial" panose="020B0604020202020204" pitchFamily="34" charset="0"/>
              </a:rPr>
              <a:t>Kenchaiah et al. Circulation 2009</a:t>
            </a:r>
            <a:endParaRPr lang="en-US" dirty="0">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169E65A-20F6-4551-A49E-6E23A8E51181}"/>
              </a:ext>
            </a:extLst>
          </p:cNvPr>
          <p:cNvGrpSpPr/>
          <p:nvPr/>
        </p:nvGrpSpPr>
        <p:grpSpPr>
          <a:xfrm>
            <a:off x="557469" y="1590243"/>
            <a:ext cx="10090176" cy="4093156"/>
            <a:chOff x="418400" y="1159552"/>
            <a:chExt cx="8031902" cy="3397193"/>
          </a:xfrm>
        </p:grpSpPr>
        <p:grpSp>
          <p:nvGrpSpPr>
            <p:cNvPr id="504" name="Group 503">
              <a:extLst>
                <a:ext uri="{FF2B5EF4-FFF2-40B4-BE49-F238E27FC236}">
                  <a16:creationId xmlns:a16="http://schemas.microsoft.com/office/drawing/2014/main" id="{69E6B96E-FD2E-435E-93A6-0F083ED142E6}"/>
                </a:ext>
              </a:extLst>
            </p:cNvPr>
            <p:cNvGrpSpPr/>
            <p:nvPr/>
          </p:nvGrpSpPr>
          <p:grpSpPr>
            <a:xfrm>
              <a:off x="1986560" y="3645433"/>
              <a:ext cx="76778" cy="317933"/>
              <a:chOff x="9226550" y="1823357"/>
              <a:chExt cx="169863" cy="540068"/>
            </a:xfrm>
          </p:grpSpPr>
          <p:cxnSp>
            <p:nvCxnSpPr>
              <p:cNvPr id="628" name="Straight Connector 627">
                <a:extLst>
                  <a:ext uri="{FF2B5EF4-FFF2-40B4-BE49-F238E27FC236}">
                    <a16:creationId xmlns:a16="http://schemas.microsoft.com/office/drawing/2014/main" id="{1E46D5D6-5E02-4B24-8B8B-F0F3564C20A7}"/>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a:extLst>
                  <a:ext uri="{FF2B5EF4-FFF2-40B4-BE49-F238E27FC236}">
                    <a16:creationId xmlns:a16="http://schemas.microsoft.com/office/drawing/2014/main" id="{B06F699B-01CA-40A9-A215-24D287D5ACE9}"/>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a:extLst>
                  <a:ext uri="{FF2B5EF4-FFF2-40B4-BE49-F238E27FC236}">
                    <a16:creationId xmlns:a16="http://schemas.microsoft.com/office/drawing/2014/main" id="{161FFBFF-25F2-4100-8B86-F7CFF24EFD02}"/>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505" name="Straight Connector 504">
              <a:extLst>
                <a:ext uri="{FF2B5EF4-FFF2-40B4-BE49-F238E27FC236}">
                  <a16:creationId xmlns:a16="http://schemas.microsoft.com/office/drawing/2014/main" id="{1B5D19D7-2D0F-4CE0-A80E-636C64C0A6E4}"/>
                </a:ext>
              </a:extLst>
            </p:cNvPr>
            <p:cNvCxnSpPr>
              <a:cxnSpLocks/>
            </p:cNvCxnSpPr>
            <p:nvPr/>
          </p:nvCxnSpPr>
          <p:spPr>
            <a:xfrm>
              <a:off x="1115466" y="1283289"/>
              <a:ext cx="0" cy="2785533"/>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1DC39271-7CD5-44E3-A689-F372BBACAD86}"/>
                </a:ext>
              </a:extLst>
            </p:cNvPr>
            <p:cNvCxnSpPr/>
            <p:nvPr/>
          </p:nvCxnSpPr>
          <p:spPr>
            <a:xfrm>
              <a:off x="1022332" y="3983626"/>
              <a:ext cx="728556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FFCAC974-A612-4B70-88BD-F34A0762E938}"/>
                </a:ext>
              </a:extLst>
            </p:cNvPr>
            <p:cNvCxnSpPr>
              <a:cxnSpLocks/>
            </p:cNvCxnSpPr>
            <p:nvPr/>
          </p:nvCxnSpPr>
          <p:spPr>
            <a:xfrm>
              <a:off x="1050907" y="3443561"/>
              <a:ext cx="6455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ADC5DE1B-00C9-49E6-ABB9-5D038FA47E17}"/>
                </a:ext>
              </a:extLst>
            </p:cNvPr>
            <p:cNvCxnSpPr>
              <a:cxnSpLocks/>
            </p:cNvCxnSpPr>
            <p:nvPr/>
          </p:nvCxnSpPr>
          <p:spPr>
            <a:xfrm>
              <a:off x="1065195" y="3173527"/>
              <a:ext cx="5027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7D05386F-8C75-4E95-A590-20771BA0D047}"/>
                </a:ext>
              </a:extLst>
            </p:cNvPr>
            <p:cNvCxnSpPr>
              <a:cxnSpLocks/>
            </p:cNvCxnSpPr>
            <p:nvPr/>
          </p:nvCxnSpPr>
          <p:spPr>
            <a:xfrm>
              <a:off x="1050907" y="2903493"/>
              <a:ext cx="6455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639A4C18-36B6-4F37-B269-653F63804D0D}"/>
                </a:ext>
              </a:extLst>
            </p:cNvPr>
            <p:cNvCxnSpPr>
              <a:cxnSpLocks/>
            </p:cNvCxnSpPr>
            <p:nvPr/>
          </p:nvCxnSpPr>
          <p:spPr>
            <a:xfrm>
              <a:off x="1065195" y="2633459"/>
              <a:ext cx="5027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96FE056E-CB68-411E-9BDC-41A6C246D0C7}"/>
                </a:ext>
              </a:extLst>
            </p:cNvPr>
            <p:cNvCxnSpPr>
              <a:cxnSpLocks/>
            </p:cNvCxnSpPr>
            <p:nvPr/>
          </p:nvCxnSpPr>
          <p:spPr>
            <a:xfrm>
              <a:off x="1047731" y="2363425"/>
              <a:ext cx="6773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01CB2DFB-88EA-40CA-91DC-5FC44C8310C9}"/>
                </a:ext>
              </a:extLst>
            </p:cNvPr>
            <p:cNvCxnSpPr>
              <a:cxnSpLocks/>
            </p:cNvCxnSpPr>
            <p:nvPr/>
          </p:nvCxnSpPr>
          <p:spPr>
            <a:xfrm>
              <a:off x="1065195" y="2093391"/>
              <a:ext cx="5027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a:extLst>
                <a:ext uri="{FF2B5EF4-FFF2-40B4-BE49-F238E27FC236}">
                  <a16:creationId xmlns:a16="http://schemas.microsoft.com/office/drawing/2014/main" id="{F5D22C9E-1E70-4610-8DE9-C1D3D2F1F576}"/>
                </a:ext>
              </a:extLst>
            </p:cNvPr>
            <p:cNvCxnSpPr>
              <a:cxnSpLocks/>
            </p:cNvCxnSpPr>
            <p:nvPr/>
          </p:nvCxnSpPr>
          <p:spPr>
            <a:xfrm>
              <a:off x="1050907" y="1823357"/>
              <a:ext cx="64559"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a:extLst>
                <a:ext uri="{FF2B5EF4-FFF2-40B4-BE49-F238E27FC236}">
                  <a16:creationId xmlns:a16="http://schemas.microsoft.com/office/drawing/2014/main" id="{A0894DB0-81E3-4E41-BEE3-95662A18703F}"/>
                </a:ext>
              </a:extLst>
            </p:cNvPr>
            <p:cNvCxnSpPr>
              <a:cxnSpLocks/>
            </p:cNvCxnSpPr>
            <p:nvPr/>
          </p:nvCxnSpPr>
          <p:spPr>
            <a:xfrm>
              <a:off x="1065195" y="1553323"/>
              <a:ext cx="5027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a:extLst>
                <a:ext uri="{FF2B5EF4-FFF2-40B4-BE49-F238E27FC236}">
                  <a16:creationId xmlns:a16="http://schemas.microsoft.com/office/drawing/2014/main" id="{5E77BC1A-B507-43F9-892F-D624E1517F28}"/>
                </a:ext>
              </a:extLst>
            </p:cNvPr>
            <p:cNvCxnSpPr>
              <a:cxnSpLocks/>
            </p:cNvCxnSpPr>
            <p:nvPr/>
          </p:nvCxnSpPr>
          <p:spPr>
            <a:xfrm>
              <a:off x="1047731" y="1283289"/>
              <a:ext cx="7778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17D0EE5A-1CDC-4F9B-9C80-79C3FEA3C1B3}"/>
                </a:ext>
              </a:extLst>
            </p:cNvPr>
            <p:cNvCxnSpPr>
              <a:cxnSpLocks/>
            </p:cNvCxnSpPr>
            <p:nvPr/>
          </p:nvCxnSpPr>
          <p:spPr>
            <a:xfrm>
              <a:off x="1564464" y="3983626"/>
              <a:ext cx="0" cy="677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F366F8F7-A270-4067-B832-537E2819240B}"/>
                </a:ext>
              </a:extLst>
            </p:cNvPr>
            <p:cNvCxnSpPr>
              <a:cxnSpLocks/>
            </p:cNvCxnSpPr>
            <p:nvPr/>
          </p:nvCxnSpPr>
          <p:spPr>
            <a:xfrm>
              <a:off x="2013462" y="3983626"/>
              <a:ext cx="0" cy="851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E1709AC0-B911-4461-B819-C30A8713E4F8}"/>
                </a:ext>
              </a:extLst>
            </p:cNvPr>
            <p:cNvCxnSpPr>
              <a:cxnSpLocks/>
            </p:cNvCxnSpPr>
            <p:nvPr/>
          </p:nvCxnSpPr>
          <p:spPr>
            <a:xfrm>
              <a:off x="2462460" y="3983626"/>
              <a:ext cx="0" cy="677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3591EBB-51D3-4FBC-8E59-C4F847D76C01}"/>
                </a:ext>
              </a:extLst>
            </p:cNvPr>
            <p:cNvCxnSpPr>
              <a:cxnSpLocks/>
            </p:cNvCxnSpPr>
            <p:nvPr/>
          </p:nvCxnSpPr>
          <p:spPr>
            <a:xfrm>
              <a:off x="2911458" y="3983626"/>
              <a:ext cx="0" cy="851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B6A1C2E4-3449-416B-B981-ED885F09EF5D}"/>
                </a:ext>
              </a:extLst>
            </p:cNvPr>
            <p:cNvCxnSpPr>
              <a:cxnSpLocks/>
            </p:cNvCxnSpPr>
            <p:nvPr/>
          </p:nvCxnSpPr>
          <p:spPr>
            <a:xfrm>
              <a:off x="3360456" y="3983626"/>
              <a:ext cx="0" cy="677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BDC9F70F-6F44-4757-B9E0-CBB67373F5F6}"/>
                </a:ext>
              </a:extLst>
            </p:cNvPr>
            <p:cNvCxnSpPr>
              <a:cxnSpLocks/>
            </p:cNvCxnSpPr>
            <p:nvPr/>
          </p:nvCxnSpPr>
          <p:spPr>
            <a:xfrm>
              <a:off x="3809454" y="3983626"/>
              <a:ext cx="0" cy="851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A7B4468A-F351-4FE1-BFCA-B69350D08D9F}"/>
                </a:ext>
              </a:extLst>
            </p:cNvPr>
            <p:cNvCxnSpPr>
              <a:cxnSpLocks/>
            </p:cNvCxnSpPr>
            <p:nvPr/>
          </p:nvCxnSpPr>
          <p:spPr>
            <a:xfrm>
              <a:off x="4258452" y="3983626"/>
              <a:ext cx="0" cy="677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a:extLst>
                <a:ext uri="{FF2B5EF4-FFF2-40B4-BE49-F238E27FC236}">
                  <a16:creationId xmlns:a16="http://schemas.microsoft.com/office/drawing/2014/main" id="{429D3D80-A3E5-48BE-8059-A0278B9E5880}"/>
                </a:ext>
              </a:extLst>
            </p:cNvPr>
            <p:cNvCxnSpPr>
              <a:cxnSpLocks/>
            </p:cNvCxnSpPr>
            <p:nvPr/>
          </p:nvCxnSpPr>
          <p:spPr>
            <a:xfrm>
              <a:off x="4707450" y="3983626"/>
              <a:ext cx="0" cy="851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a:extLst>
                <a:ext uri="{FF2B5EF4-FFF2-40B4-BE49-F238E27FC236}">
                  <a16:creationId xmlns:a16="http://schemas.microsoft.com/office/drawing/2014/main" id="{350C6B54-C35D-4078-AA21-05F0374A0073}"/>
                </a:ext>
              </a:extLst>
            </p:cNvPr>
            <p:cNvCxnSpPr>
              <a:cxnSpLocks/>
            </p:cNvCxnSpPr>
            <p:nvPr/>
          </p:nvCxnSpPr>
          <p:spPr>
            <a:xfrm>
              <a:off x="5156448" y="3983626"/>
              <a:ext cx="0" cy="677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a:extLst>
                <a:ext uri="{FF2B5EF4-FFF2-40B4-BE49-F238E27FC236}">
                  <a16:creationId xmlns:a16="http://schemas.microsoft.com/office/drawing/2014/main" id="{42C5C66C-2E79-4676-9EE7-F1E361FB8E91}"/>
                </a:ext>
              </a:extLst>
            </p:cNvPr>
            <p:cNvCxnSpPr>
              <a:cxnSpLocks/>
            </p:cNvCxnSpPr>
            <p:nvPr/>
          </p:nvCxnSpPr>
          <p:spPr>
            <a:xfrm>
              <a:off x="5605446" y="3983626"/>
              <a:ext cx="0" cy="851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a:extLst>
                <a:ext uri="{FF2B5EF4-FFF2-40B4-BE49-F238E27FC236}">
                  <a16:creationId xmlns:a16="http://schemas.microsoft.com/office/drawing/2014/main" id="{5B640CEC-D22C-44ED-B06A-893E78994FA3}"/>
                </a:ext>
              </a:extLst>
            </p:cNvPr>
            <p:cNvCxnSpPr>
              <a:cxnSpLocks/>
            </p:cNvCxnSpPr>
            <p:nvPr/>
          </p:nvCxnSpPr>
          <p:spPr>
            <a:xfrm>
              <a:off x="6054444" y="3983626"/>
              <a:ext cx="0" cy="677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a:extLst>
                <a:ext uri="{FF2B5EF4-FFF2-40B4-BE49-F238E27FC236}">
                  <a16:creationId xmlns:a16="http://schemas.microsoft.com/office/drawing/2014/main" id="{69E85022-4D64-4FB0-ABB7-3C6E49F1B73B}"/>
                </a:ext>
              </a:extLst>
            </p:cNvPr>
            <p:cNvCxnSpPr>
              <a:cxnSpLocks/>
            </p:cNvCxnSpPr>
            <p:nvPr/>
          </p:nvCxnSpPr>
          <p:spPr>
            <a:xfrm>
              <a:off x="6503442" y="3983626"/>
              <a:ext cx="0" cy="851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a:extLst>
                <a:ext uri="{FF2B5EF4-FFF2-40B4-BE49-F238E27FC236}">
                  <a16:creationId xmlns:a16="http://schemas.microsoft.com/office/drawing/2014/main" id="{85651110-84CC-45D6-940C-7E3377AD9BE9}"/>
                </a:ext>
              </a:extLst>
            </p:cNvPr>
            <p:cNvCxnSpPr>
              <a:cxnSpLocks/>
            </p:cNvCxnSpPr>
            <p:nvPr/>
          </p:nvCxnSpPr>
          <p:spPr>
            <a:xfrm>
              <a:off x="6952440" y="3983626"/>
              <a:ext cx="0" cy="677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a:extLst>
                <a:ext uri="{FF2B5EF4-FFF2-40B4-BE49-F238E27FC236}">
                  <a16:creationId xmlns:a16="http://schemas.microsoft.com/office/drawing/2014/main" id="{3F31133F-6AAE-451D-B83B-22194FCA1865}"/>
                </a:ext>
              </a:extLst>
            </p:cNvPr>
            <p:cNvCxnSpPr>
              <a:cxnSpLocks/>
            </p:cNvCxnSpPr>
            <p:nvPr/>
          </p:nvCxnSpPr>
          <p:spPr>
            <a:xfrm>
              <a:off x="7401438" y="3983626"/>
              <a:ext cx="0" cy="851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a:extLst>
                <a:ext uri="{FF2B5EF4-FFF2-40B4-BE49-F238E27FC236}">
                  <a16:creationId xmlns:a16="http://schemas.microsoft.com/office/drawing/2014/main" id="{3A1A4AEA-59C6-4BBD-B421-A1126C663340}"/>
                </a:ext>
              </a:extLst>
            </p:cNvPr>
            <p:cNvCxnSpPr>
              <a:cxnSpLocks/>
            </p:cNvCxnSpPr>
            <p:nvPr/>
          </p:nvCxnSpPr>
          <p:spPr>
            <a:xfrm>
              <a:off x="7850436" y="3983626"/>
              <a:ext cx="0" cy="6773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a:extLst>
                <a:ext uri="{FF2B5EF4-FFF2-40B4-BE49-F238E27FC236}">
                  <a16:creationId xmlns:a16="http://schemas.microsoft.com/office/drawing/2014/main" id="{86223BC0-86C1-49D1-8C21-140C2288EC2B}"/>
                </a:ext>
              </a:extLst>
            </p:cNvPr>
            <p:cNvCxnSpPr>
              <a:cxnSpLocks/>
            </p:cNvCxnSpPr>
            <p:nvPr/>
          </p:nvCxnSpPr>
          <p:spPr>
            <a:xfrm>
              <a:off x="8299432" y="3983626"/>
              <a:ext cx="0" cy="8519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2" name="TextBox 531">
              <a:extLst>
                <a:ext uri="{FF2B5EF4-FFF2-40B4-BE49-F238E27FC236}">
                  <a16:creationId xmlns:a16="http://schemas.microsoft.com/office/drawing/2014/main" id="{51597335-061C-45C7-A821-547BCA74A17C}"/>
                </a:ext>
              </a:extLst>
            </p:cNvPr>
            <p:cNvSpPr txBox="1">
              <a:spLocks noChangeAspect="1"/>
            </p:cNvSpPr>
            <p:nvPr/>
          </p:nvSpPr>
          <p:spPr>
            <a:xfrm>
              <a:off x="734418" y="1159552"/>
              <a:ext cx="284805" cy="246878"/>
            </a:xfrm>
            <a:prstGeom prst="rect">
              <a:avLst/>
            </a:prstGeom>
            <a:noFill/>
          </p:spPr>
          <p:txBody>
            <a:bodyPr wrap="none" rtlCol="0">
              <a:spAutoFit/>
            </a:bodyPr>
            <a:lstStyle/>
            <a:p>
              <a:pPr algn="ctr"/>
              <a:r>
                <a:rPr lang="en-US" sz="1333" dirty="0"/>
                <a:t>15</a:t>
              </a:r>
            </a:p>
          </p:txBody>
        </p:sp>
        <p:sp>
          <p:nvSpPr>
            <p:cNvPr id="533" name="TextBox 532">
              <a:extLst>
                <a:ext uri="{FF2B5EF4-FFF2-40B4-BE49-F238E27FC236}">
                  <a16:creationId xmlns:a16="http://schemas.microsoft.com/office/drawing/2014/main" id="{F9A81C7E-B3E3-4F19-8A0A-5D40CA370D54}"/>
                </a:ext>
              </a:extLst>
            </p:cNvPr>
            <p:cNvSpPr txBox="1">
              <a:spLocks noChangeAspect="1"/>
            </p:cNvSpPr>
            <p:nvPr/>
          </p:nvSpPr>
          <p:spPr>
            <a:xfrm>
              <a:off x="734418" y="1697841"/>
              <a:ext cx="284805" cy="246878"/>
            </a:xfrm>
            <a:prstGeom prst="rect">
              <a:avLst/>
            </a:prstGeom>
            <a:noFill/>
          </p:spPr>
          <p:txBody>
            <a:bodyPr wrap="none" rtlCol="0">
              <a:spAutoFit/>
            </a:bodyPr>
            <a:lstStyle/>
            <a:p>
              <a:pPr algn="ctr"/>
              <a:r>
                <a:rPr lang="en-US" sz="1333" dirty="0"/>
                <a:t>12</a:t>
              </a:r>
            </a:p>
          </p:txBody>
        </p:sp>
        <p:sp>
          <p:nvSpPr>
            <p:cNvPr id="534" name="TextBox 533">
              <a:extLst>
                <a:ext uri="{FF2B5EF4-FFF2-40B4-BE49-F238E27FC236}">
                  <a16:creationId xmlns:a16="http://schemas.microsoft.com/office/drawing/2014/main" id="{F1C22F91-0B67-46A3-A398-5B0047B49A3F}"/>
                </a:ext>
              </a:extLst>
            </p:cNvPr>
            <p:cNvSpPr txBox="1">
              <a:spLocks noChangeAspect="1"/>
            </p:cNvSpPr>
            <p:nvPr/>
          </p:nvSpPr>
          <p:spPr>
            <a:xfrm>
              <a:off x="768869" y="2242737"/>
              <a:ext cx="215901" cy="246878"/>
            </a:xfrm>
            <a:prstGeom prst="rect">
              <a:avLst/>
            </a:prstGeom>
            <a:noFill/>
          </p:spPr>
          <p:txBody>
            <a:bodyPr wrap="none" rtlCol="0">
              <a:spAutoFit/>
            </a:bodyPr>
            <a:lstStyle/>
            <a:p>
              <a:pPr algn="ctr"/>
              <a:r>
                <a:rPr lang="en-US" sz="1333" dirty="0"/>
                <a:t>9</a:t>
              </a:r>
            </a:p>
          </p:txBody>
        </p:sp>
        <p:sp>
          <p:nvSpPr>
            <p:cNvPr id="535" name="TextBox 534">
              <a:extLst>
                <a:ext uri="{FF2B5EF4-FFF2-40B4-BE49-F238E27FC236}">
                  <a16:creationId xmlns:a16="http://schemas.microsoft.com/office/drawing/2014/main" id="{C3AE26B2-A18A-4BCA-A263-75D7E98C807D}"/>
                </a:ext>
              </a:extLst>
            </p:cNvPr>
            <p:cNvSpPr txBox="1">
              <a:spLocks noChangeAspect="1"/>
            </p:cNvSpPr>
            <p:nvPr/>
          </p:nvSpPr>
          <p:spPr>
            <a:xfrm>
              <a:off x="768869" y="2777973"/>
              <a:ext cx="215901" cy="246878"/>
            </a:xfrm>
            <a:prstGeom prst="rect">
              <a:avLst/>
            </a:prstGeom>
            <a:noFill/>
          </p:spPr>
          <p:txBody>
            <a:bodyPr wrap="none" rtlCol="0">
              <a:spAutoFit/>
            </a:bodyPr>
            <a:lstStyle/>
            <a:p>
              <a:pPr algn="ctr"/>
              <a:r>
                <a:rPr lang="en-US" sz="1333" dirty="0"/>
                <a:t>6</a:t>
              </a:r>
            </a:p>
          </p:txBody>
        </p:sp>
        <p:sp>
          <p:nvSpPr>
            <p:cNvPr id="536" name="TextBox 535">
              <a:extLst>
                <a:ext uri="{FF2B5EF4-FFF2-40B4-BE49-F238E27FC236}">
                  <a16:creationId xmlns:a16="http://schemas.microsoft.com/office/drawing/2014/main" id="{98DC5486-5E95-4307-8802-824AB86E2BE1}"/>
                </a:ext>
              </a:extLst>
            </p:cNvPr>
            <p:cNvSpPr txBox="1">
              <a:spLocks noChangeAspect="1"/>
            </p:cNvSpPr>
            <p:nvPr/>
          </p:nvSpPr>
          <p:spPr>
            <a:xfrm>
              <a:off x="768869" y="3320450"/>
              <a:ext cx="215901" cy="246878"/>
            </a:xfrm>
            <a:prstGeom prst="rect">
              <a:avLst/>
            </a:prstGeom>
            <a:noFill/>
          </p:spPr>
          <p:txBody>
            <a:bodyPr wrap="none" rtlCol="0">
              <a:spAutoFit/>
            </a:bodyPr>
            <a:lstStyle/>
            <a:p>
              <a:pPr algn="ctr"/>
              <a:r>
                <a:rPr lang="en-US" sz="1333" dirty="0"/>
                <a:t>3</a:t>
              </a:r>
            </a:p>
          </p:txBody>
        </p:sp>
        <p:cxnSp>
          <p:nvCxnSpPr>
            <p:cNvPr id="537" name="Straight Connector 536">
              <a:extLst>
                <a:ext uri="{FF2B5EF4-FFF2-40B4-BE49-F238E27FC236}">
                  <a16:creationId xmlns:a16="http://schemas.microsoft.com/office/drawing/2014/main" id="{FD6F9CC0-0D11-44B6-BA3C-D25DF994D3E1}"/>
                </a:ext>
              </a:extLst>
            </p:cNvPr>
            <p:cNvCxnSpPr>
              <a:cxnSpLocks/>
            </p:cNvCxnSpPr>
            <p:nvPr/>
          </p:nvCxnSpPr>
          <p:spPr>
            <a:xfrm>
              <a:off x="1065195" y="3713595"/>
              <a:ext cx="5027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8" name="TextBox 537">
              <a:extLst>
                <a:ext uri="{FF2B5EF4-FFF2-40B4-BE49-F238E27FC236}">
                  <a16:creationId xmlns:a16="http://schemas.microsoft.com/office/drawing/2014/main" id="{9B84A401-B5F0-4305-BC6B-C9495DBF331A}"/>
                </a:ext>
              </a:extLst>
            </p:cNvPr>
            <p:cNvSpPr txBox="1">
              <a:spLocks noChangeAspect="1"/>
            </p:cNvSpPr>
            <p:nvPr/>
          </p:nvSpPr>
          <p:spPr>
            <a:xfrm>
              <a:off x="768869" y="3862927"/>
              <a:ext cx="215901" cy="246878"/>
            </a:xfrm>
            <a:prstGeom prst="rect">
              <a:avLst/>
            </a:prstGeom>
            <a:noFill/>
          </p:spPr>
          <p:txBody>
            <a:bodyPr wrap="none" rtlCol="0">
              <a:spAutoFit/>
            </a:bodyPr>
            <a:lstStyle/>
            <a:p>
              <a:pPr algn="ctr"/>
              <a:r>
                <a:rPr lang="en-US" sz="1333" dirty="0"/>
                <a:t>0</a:t>
              </a:r>
            </a:p>
          </p:txBody>
        </p:sp>
        <p:sp>
          <p:nvSpPr>
            <p:cNvPr id="539" name="TextBox 538">
              <a:extLst>
                <a:ext uri="{FF2B5EF4-FFF2-40B4-BE49-F238E27FC236}">
                  <a16:creationId xmlns:a16="http://schemas.microsoft.com/office/drawing/2014/main" id="{B2C43FB3-4206-4907-ABE5-8A2F6D586723}"/>
                </a:ext>
              </a:extLst>
            </p:cNvPr>
            <p:cNvSpPr txBox="1">
              <a:spLocks noChangeAspect="1"/>
            </p:cNvSpPr>
            <p:nvPr/>
          </p:nvSpPr>
          <p:spPr>
            <a:xfrm>
              <a:off x="1007517" y="4089069"/>
              <a:ext cx="215901" cy="246878"/>
            </a:xfrm>
            <a:prstGeom prst="rect">
              <a:avLst/>
            </a:prstGeom>
            <a:noFill/>
          </p:spPr>
          <p:txBody>
            <a:bodyPr wrap="none" rtlCol="0">
              <a:spAutoFit/>
            </a:bodyPr>
            <a:lstStyle/>
            <a:p>
              <a:pPr algn="ctr"/>
              <a:r>
                <a:rPr lang="en-US" sz="1333" dirty="0"/>
                <a:t>0</a:t>
              </a:r>
            </a:p>
          </p:txBody>
        </p:sp>
        <p:sp>
          <p:nvSpPr>
            <p:cNvPr id="540" name="TextBox 539">
              <a:extLst>
                <a:ext uri="{FF2B5EF4-FFF2-40B4-BE49-F238E27FC236}">
                  <a16:creationId xmlns:a16="http://schemas.microsoft.com/office/drawing/2014/main" id="{23E830E7-C121-40C1-90E6-E13E15F2DD8B}"/>
                </a:ext>
              </a:extLst>
            </p:cNvPr>
            <p:cNvSpPr txBox="1">
              <a:spLocks noChangeAspect="1"/>
            </p:cNvSpPr>
            <p:nvPr/>
          </p:nvSpPr>
          <p:spPr>
            <a:xfrm>
              <a:off x="1905512" y="4089069"/>
              <a:ext cx="215901" cy="246878"/>
            </a:xfrm>
            <a:prstGeom prst="rect">
              <a:avLst/>
            </a:prstGeom>
            <a:noFill/>
          </p:spPr>
          <p:txBody>
            <a:bodyPr wrap="none" rtlCol="0">
              <a:spAutoFit/>
            </a:bodyPr>
            <a:lstStyle/>
            <a:p>
              <a:pPr algn="ctr"/>
              <a:r>
                <a:rPr lang="en-US" sz="1333" dirty="0"/>
                <a:t>3</a:t>
              </a:r>
            </a:p>
          </p:txBody>
        </p:sp>
        <p:sp>
          <p:nvSpPr>
            <p:cNvPr id="541" name="TextBox 540">
              <a:extLst>
                <a:ext uri="{FF2B5EF4-FFF2-40B4-BE49-F238E27FC236}">
                  <a16:creationId xmlns:a16="http://schemas.microsoft.com/office/drawing/2014/main" id="{AA88C070-E9B4-4B4D-A900-07C7A0B999B7}"/>
                </a:ext>
              </a:extLst>
            </p:cNvPr>
            <p:cNvSpPr txBox="1">
              <a:spLocks noChangeAspect="1"/>
            </p:cNvSpPr>
            <p:nvPr/>
          </p:nvSpPr>
          <p:spPr>
            <a:xfrm>
              <a:off x="2803507" y="4089069"/>
              <a:ext cx="215901" cy="246878"/>
            </a:xfrm>
            <a:prstGeom prst="rect">
              <a:avLst/>
            </a:prstGeom>
            <a:noFill/>
          </p:spPr>
          <p:txBody>
            <a:bodyPr wrap="none" rtlCol="0">
              <a:spAutoFit/>
            </a:bodyPr>
            <a:lstStyle/>
            <a:p>
              <a:pPr algn="ctr"/>
              <a:r>
                <a:rPr lang="en-US" sz="1333" dirty="0"/>
                <a:t>6</a:t>
              </a:r>
            </a:p>
          </p:txBody>
        </p:sp>
        <p:sp>
          <p:nvSpPr>
            <p:cNvPr id="542" name="TextBox 541">
              <a:extLst>
                <a:ext uri="{FF2B5EF4-FFF2-40B4-BE49-F238E27FC236}">
                  <a16:creationId xmlns:a16="http://schemas.microsoft.com/office/drawing/2014/main" id="{D90A6516-66CD-41A5-89C4-F13B6133431C}"/>
                </a:ext>
              </a:extLst>
            </p:cNvPr>
            <p:cNvSpPr txBox="1">
              <a:spLocks noChangeAspect="1"/>
            </p:cNvSpPr>
            <p:nvPr/>
          </p:nvSpPr>
          <p:spPr>
            <a:xfrm>
              <a:off x="3701504" y="4089069"/>
              <a:ext cx="215901" cy="246878"/>
            </a:xfrm>
            <a:prstGeom prst="rect">
              <a:avLst/>
            </a:prstGeom>
            <a:noFill/>
          </p:spPr>
          <p:txBody>
            <a:bodyPr wrap="none" rtlCol="0">
              <a:spAutoFit/>
            </a:bodyPr>
            <a:lstStyle/>
            <a:p>
              <a:pPr algn="ctr"/>
              <a:r>
                <a:rPr lang="en-US" sz="1333" dirty="0"/>
                <a:t>9</a:t>
              </a:r>
            </a:p>
          </p:txBody>
        </p:sp>
        <p:sp>
          <p:nvSpPr>
            <p:cNvPr id="543" name="TextBox 542">
              <a:extLst>
                <a:ext uri="{FF2B5EF4-FFF2-40B4-BE49-F238E27FC236}">
                  <a16:creationId xmlns:a16="http://schemas.microsoft.com/office/drawing/2014/main" id="{2154968C-8D21-4ABD-A38B-B3906DCFA9F6}"/>
                </a:ext>
              </a:extLst>
            </p:cNvPr>
            <p:cNvSpPr txBox="1">
              <a:spLocks noChangeAspect="1"/>
            </p:cNvSpPr>
            <p:nvPr/>
          </p:nvSpPr>
          <p:spPr>
            <a:xfrm>
              <a:off x="4565048" y="4089069"/>
              <a:ext cx="284805" cy="246878"/>
            </a:xfrm>
            <a:prstGeom prst="rect">
              <a:avLst/>
            </a:prstGeom>
            <a:noFill/>
          </p:spPr>
          <p:txBody>
            <a:bodyPr wrap="none" rtlCol="0">
              <a:spAutoFit/>
            </a:bodyPr>
            <a:lstStyle/>
            <a:p>
              <a:pPr algn="ctr"/>
              <a:r>
                <a:rPr lang="en-US" sz="1333" dirty="0"/>
                <a:t>12</a:t>
              </a:r>
            </a:p>
          </p:txBody>
        </p:sp>
        <p:sp>
          <p:nvSpPr>
            <p:cNvPr id="544" name="TextBox 543">
              <a:extLst>
                <a:ext uri="{FF2B5EF4-FFF2-40B4-BE49-F238E27FC236}">
                  <a16:creationId xmlns:a16="http://schemas.microsoft.com/office/drawing/2014/main" id="{C4AE77F5-07D4-4F27-81FC-07F912854461}"/>
                </a:ext>
              </a:extLst>
            </p:cNvPr>
            <p:cNvSpPr txBox="1">
              <a:spLocks noChangeAspect="1"/>
            </p:cNvSpPr>
            <p:nvPr/>
          </p:nvSpPr>
          <p:spPr>
            <a:xfrm>
              <a:off x="5463044" y="4089069"/>
              <a:ext cx="284805" cy="246878"/>
            </a:xfrm>
            <a:prstGeom prst="rect">
              <a:avLst/>
            </a:prstGeom>
            <a:noFill/>
          </p:spPr>
          <p:txBody>
            <a:bodyPr wrap="none" rtlCol="0">
              <a:spAutoFit/>
            </a:bodyPr>
            <a:lstStyle/>
            <a:p>
              <a:pPr algn="ctr"/>
              <a:r>
                <a:rPr lang="en-US" sz="1333" dirty="0"/>
                <a:t>15</a:t>
              </a:r>
            </a:p>
          </p:txBody>
        </p:sp>
        <p:sp>
          <p:nvSpPr>
            <p:cNvPr id="545" name="TextBox 544">
              <a:extLst>
                <a:ext uri="{FF2B5EF4-FFF2-40B4-BE49-F238E27FC236}">
                  <a16:creationId xmlns:a16="http://schemas.microsoft.com/office/drawing/2014/main" id="{3D0728BB-1183-4981-90D5-4B976C3F48B0}"/>
                </a:ext>
              </a:extLst>
            </p:cNvPr>
            <p:cNvSpPr txBox="1">
              <a:spLocks noChangeAspect="1"/>
            </p:cNvSpPr>
            <p:nvPr/>
          </p:nvSpPr>
          <p:spPr>
            <a:xfrm>
              <a:off x="6369504" y="4089069"/>
              <a:ext cx="284805" cy="246878"/>
            </a:xfrm>
            <a:prstGeom prst="rect">
              <a:avLst/>
            </a:prstGeom>
            <a:noFill/>
          </p:spPr>
          <p:txBody>
            <a:bodyPr wrap="none" rtlCol="0">
              <a:spAutoFit/>
            </a:bodyPr>
            <a:lstStyle/>
            <a:p>
              <a:pPr algn="ctr"/>
              <a:r>
                <a:rPr lang="en-US" sz="1333" dirty="0"/>
                <a:t>18</a:t>
              </a:r>
            </a:p>
          </p:txBody>
        </p:sp>
        <p:sp>
          <p:nvSpPr>
            <p:cNvPr id="546" name="TextBox 545">
              <a:extLst>
                <a:ext uri="{FF2B5EF4-FFF2-40B4-BE49-F238E27FC236}">
                  <a16:creationId xmlns:a16="http://schemas.microsoft.com/office/drawing/2014/main" id="{E906EE18-97A4-4E08-8DF9-FF86EA68612D}"/>
                </a:ext>
              </a:extLst>
            </p:cNvPr>
            <p:cNvSpPr txBox="1">
              <a:spLocks noChangeAspect="1"/>
            </p:cNvSpPr>
            <p:nvPr/>
          </p:nvSpPr>
          <p:spPr>
            <a:xfrm>
              <a:off x="7267501" y="4089069"/>
              <a:ext cx="284805" cy="246878"/>
            </a:xfrm>
            <a:prstGeom prst="rect">
              <a:avLst/>
            </a:prstGeom>
            <a:noFill/>
          </p:spPr>
          <p:txBody>
            <a:bodyPr wrap="none" rtlCol="0">
              <a:spAutoFit/>
            </a:bodyPr>
            <a:lstStyle/>
            <a:p>
              <a:pPr algn="ctr"/>
              <a:r>
                <a:rPr lang="en-US" sz="1333" dirty="0"/>
                <a:t>21</a:t>
              </a:r>
            </a:p>
          </p:txBody>
        </p:sp>
        <p:sp>
          <p:nvSpPr>
            <p:cNvPr id="547" name="TextBox 546">
              <a:extLst>
                <a:ext uri="{FF2B5EF4-FFF2-40B4-BE49-F238E27FC236}">
                  <a16:creationId xmlns:a16="http://schemas.microsoft.com/office/drawing/2014/main" id="{3D07985A-1785-4085-9064-56C11E3318CA}"/>
                </a:ext>
              </a:extLst>
            </p:cNvPr>
            <p:cNvSpPr txBox="1">
              <a:spLocks noChangeAspect="1"/>
            </p:cNvSpPr>
            <p:nvPr/>
          </p:nvSpPr>
          <p:spPr>
            <a:xfrm>
              <a:off x="8165497" y="4089069"/>
              <a:ext cx="284805" cy="246878"/>
            </a:xfrm>
            <a:prstGeom prst="rect">
              <a:avLst/>
            </a:prstGeom>
            <a:noFill/>
          </p:spPr>
          <p:txBody>
            <a:bodyPr wrap="none" rtlCol="0">
              <a:spAutoFit/>
            </a:bodyPr>
            <a:lstStyle/>
            <a:p>
              <a:pPr algn="ctr"/>
              <a:r>
                <a:rPr lang="en-US" sz="1333" dirty="0"/>
                <a:t>24</a:t>
              </a:r>
            </a:p>
          </p:txBody>
        </p:sp>
        <p:sp>
          <p:nvSpPr>
            <p:cNvPr id="548" name="TextBox 547">
              <a:extLst>
                <a:ext uri="{FF2B5EF4-FFF2-40B4-BE49-F238E27FC236}">
                  <a16:creationId xmlns:a16="http://schemas.microsoft.com/office/drawing/2014/main" id="{8C0B451A-4443-4722-9261-68DFEE92D156}"/>
                </a:ext>
              </a:extLst>
            </p:cNvPr>
            <p:cNvSpPr txBox="1">
              <a:spLocks noChangeAspect="1"/>
            </p:cNvSpPr>
            <p:nvPr/>
          </p:nvSpPr>
          <p:spPr>
            <a:xfrm rot="16200000">
              <a:off x="-605422" y="2563047"/>
              <a:ext cx="2268139" cy="220495"/>
            </a:xfrm>
            <a:prstGeom prst="rect">
              <a:avLst/>
            </a:prstGeom>
            <a:noFill/>
          </p:spPr>
          <p:txBody>
            <a:bodyPr wrap="none" rtlCol="0">
              <a:spAutoFit/>
            </a:bodyPr>
            <a:lstStyle/>
            <a:p>
              <a:pPr algn="ctr"/>
              <a:r>
                <a:rPr lang="en-US" sz="1200" b="1" dirty="0"/>
                <a:t>Cumulative incidence of heart failure, %</a:t>
              </a:r>
            </a:p>
          </p:txBody>
        </p:sp>
        <p:sp>
          <p:nvSpPr>
            <p:cNvPr id="549" name="TextBox 548">
              <a:extLst>
                <a:ext uri="{FF2B5EF4-FFF2-40B4-BE49-F238E27FC236}">
                  <a16:creationId xmlns:a16="http://schemas.microsoft.com/office/drawing/2014/main" id="{94D94ECD-E40D-410F-8FCB-420954D8EEAC}"/>
                </a:ext>
              </a:extLst>
            </p:cNvPr>
            <p:cNvSpPr txBox="1">
              <a:spLocks noChangeAspect="1"/>
            </p:cNvSpPr>
            <p:nvPr/>
          </p:nvSpPr>
          <p:spPr>
            <a:xfrm>
              <a:off x="3820590" y="4326844"/>
              <a:ext cx="769893" cy="229901"/>
            </a:xfrm>
            <a:prstGeom prst="rect">
              <a:avLst/>
            </a:prstGeom>
            <a:noFill/>
          </p:spPr>
          <p:txBody>
            <a:bodyPr wrap="none" rtlCol="0">
              <a:spAutoFit/>
            </a:bodyPr>
            <a:lstStyle/>
            <a:p>
              <a:pPr algn="ctr"/>
              <a:r>
                <a:rPr lang="en-US" sz="1200" b="1" dirty="0"/>
                <a:t>Time (Years)</a:t>
              </a:r>
            </a:p>
          </p:txBody>
        </p:sp>
        <p:grpSp>
          <p:nvGrpSpPr>
            <p:cNvPr id="550" name="Group 549">
              <a:extLst>
                <a:ext uri="{FF2B5EF4-FFF2-40B4-BE49-F238E27FC236}">
                  <a16:creationId xmlns:a16="http://schemas.microsoft.com/office/drawing/2014/main" id="{6527F724-7C65-4572-A47E-DE06D38E2339}"/>
                </a:ext>
              </a:extLst>
            </p:cNvPr>
            <p:cNvGrpSpPr/>
            <p:nvPr/>
          </p:nvGrpSpPr>
          <p:grpSpPr>
            <a:xfrm>
              <a:off x="2873069" y="3536863"/>
              <a:ext cx="76778" cy="244112"/>
              <a:chOff x="9226550" y="1823357"/>
              <a:chExt cx="169863" cy="540068"/>
            </a:xfrm>
          </p:grpSpPr>
          <p:cxnSp>
            <p:nvCxnSpPr>
              <p:cNvPr id="625" name="Straight Connector 624">
                <a:extLst>
                  <a:ext uri="{FF2B5EF4-FFF2-40B4-BE49-F238E27FC236}">
                    <a16:creationId xmlns:a16="http://schemas.microsoft.com/office/drawing/2014/main" id="{551F9737-BD43-4A3E-9628-41659708A3AB}"/>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a:extLst>
                  <a:ext uri="{FF2B5EF4-FFF2-40B4-BE49-F238E27FC236}">
                    <a16:creationId xmlns:a16="http://schemas.microsoft.com/office/drawing/2014/main" id="{238F236B-4606-45E8-A5A8-C63AA02FFE69}"/>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a:extLst>
                  <a:ext uri="{FF2B5EF4-FFF2-40B4-BE49-F238E27FC236}">
                    <a16:creationId xmlns:a16="http://schemas.microsoft.com/office/drawing/2014/main" id="{7724DB00-9F32-4A28-AF74-4A30E178A472}"/>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1" name="Group 550">
              <a:extLst>
                <a:ext uri="{FF2B5EF4-FFF2-40B4-BE49-F238E27FC236}">
                  <a16:creationId xmlns:a16="http://schemas.microsoft.com/office/drawing/2014/main" id="{DBA811AA-F827-4D66-B37E-EAA5A23B607A}"/>
                </a:ext>
              </a:extLst>
            </p:cNvPr>
            <p:cNvGrpSpPr/>
            <p:nvPr/>
          </p:nvGrpSpPr>
          <p:grpSpPr>
            <a:xfrm>
              <a:off x="2873069" y="3840488"/>
              <a:ext cx="76778" cy="58044"/>
              <a:chOff x="9226550" y="1823357"/>
              <a:chExt cx="169863" cy="540068"/>
            </a:xfrm>
          </p:grpSpPr>
          <p:cxnSp>
            <p:nvCxnSpPr>
              <p:cNvPr id="622" name="Straight Connector 621">
                <a:extLst>
                  <a:ext uri="{FF2B5EF4-FFF2-40B4-BE49-F238E27FC236}">
                    <a16:creationId xmlns:a16="http://schemas.microsoft.com/office/drawing/2014/main" id="{EB729422-401D-42A4-BC20-CEC9D51EBF70}"/>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a:extLst>
                  <a:ext uri="{FF2B5EF4-FFF2-40B4-BE49-F238E27FC236}">
                    <a16:creationId xmlns:a16="http://schemas.microsoft.com/office/drawing/2014/main" id="{91004A0D-25F5-4E01-85D3-9330A978B8EA}"/>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a:extLst>
                  <a:ext uri="{FF2B5EF4-FFF2-40B4-BE49-F238E27FC236}">
                    <a16:creationId xmlns:a16="http://schemas.microsoft.com/office/drawing/2014/main" id="{1AE372FC-DEE6-4CDB-9E83-263D70973D6D}"/>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2" name="Group 551">
              <a:extLst>
                <a:ext uri="{FF2B5EF4-FFF2-40B4-BE49-F238E27FC236}">
                  <a16:creationId xmlns:a16="http://schemas.microsoft.com/office/drawing/2014/main" id="{A805717E-8D55-4099-A7EC-01D56F8545F0}"/>
                </a:ext>
              </a:extLst>
            </p:cNvPr>
            <p:cNvGrpSpPr/>
            <p:nvPr/>
          </p:nvGrpSpPr>
          <p:grpSpPr>
            <a:xfrm>
              <a:off x="2873069" y="3894539"/>
              <a:ext cx="76778" cy="58044"/>
              <a:chOff x="9226550" y="1823357"/>
              <a:chExt cx="169863" cy="540068"/>
            </a:xfrm>
          </p:grpSpPr>
          <p:cxnSp>
            <p:nvCxnSpPr>
              <p:cNvPr id="619" name="Straight Connector 618">
                <a:extLst>
                  <a:ext uri="{FF2B5EF4-FFF2-40B4-BE49-F238E27FC236}">
                    <a16:creationId xmlns:a16="http://schemas.microsoft.com/office/drawing/2014/main" id="{68D6915D-51FF-43DD-A866-663619AAC9E8}"/>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a:extLst>
                  <a:ext uri="{FF2B5EF4-FFF2-40B4-BE49-F238E27FC236}">
                    <a16:creationId xmlns:a16="http://schemas.microsoft.com/office/drawing/2014/main" id="{B13625CC-F3B7-4FD6-A5A6-7DD5DC5FEF0C}"/>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a:extLst>
                  <a:ext uri="{FF2B5EF4-FFF2-40B4-BE49-F238E27FC236}">
                    <a16:creationId xmlns:a16="http://schemas.microsoft.com/office/drawing/2014/main" id="{6E72F0E7-4C08-478D-AD58-F4C1DECF056A}"/>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3" name="Group 552">
              <a:extLst>
                <a:ext uri="{FF2B5EF4-FFF2-40B4-BE49-F238E27FC236}">
                  <a16:creationId xmlns:a16="http://schemas.microsoft.com/office/drawing/2014/main" id="{70941F3E-253A-4BD4-93BA-46B760F17D7C}"/>
                </a:ext>
              </a:extLst>
            </p:cNvPr>
            <p:cNvGrpSpPr/>
            <p:nvPr/>
          </p:nvGrpSpPr>
          <p:grpSpPr>
            <a:xfrm>
              <a:off x="3767696" y="3246689"/>
              <a:ext cx="76778" cy="401964"/>
              <a:chOff x="9226550" y="1823357"/>
              <a:chExt cx="169863" cy="540068"/>
            </a:xfrm>
          </p:grpSpPr>
          <p:cxnSp>
            <p:nvCxnSpPr>
              <p:cNvPr id="616" name="Straight Connector 615">
                <a:extLst>
                  <a:ext uri="{FF2B5EF4-FFF2-40B4-BE49-F238E27FC236}">
                    <a16:creationId xmlns:a16="http://schemas.microsoft.com/office/drawing/2014/main" id="{48B05B39-8FC2-491B-AFA0-FFAA056B7773}"/>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a:extLst>
                  <a:ext uri="{FF2B5EF4-FFF2-40B4-BE49-F238E27FC236}">
                    <a16:creationId xmlns:a16="http://schemas.microsoft.com/office/drawing/2014/main" id="{5CFA4D05-6DD6-4F89-B326-7190CEB31432}"/>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a:extLst>
                  <a:ext uri="{FF2B5EF4-FFF2-40B4-BE49-F238E27FC236}">
                    <a16:creationId xmlns:a16="http://schemas.microsoft.com/office/drawing/2014/main" id="{7C5CAD05-29AD-457A-B4F2-D8ACB8AA6D47}"/>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4" name="Group 553">
              <a:extLst>
                <a:ext uri="{FF2B5EF4-FFF2-40B4-BE49-F238E27FC236}">
                  <a16:creationId xmlns:a16="http://schemas.microsoft.com/office/drawing/2014/main" id="{086EFFA4-A02F-411B-B4D4-DC182DF8A356}"/>
                </a:ext>
              </a:extLst>
            </p:cNvPr>
            <p:cNvGrpSpPr/>
            <p:nvPr/>
          </p:nvGrpSpPr>
          <p:grpSpPr>
            <a:xfrm>
              <a:off x="3767696" y="3812054"/>
              <a:ext cx="76778" cy="58044"/>
              <a:chOff x="9226550" y="1823357"/>
              <a:chExt cx="169863" cy="540068"/>
            </a:xfrm>
          </p:grpSpPr>
          <p:cxnSp>
            <p:nvCxnSpPr>
              <p:cNvPr id="613" name="Straight Connector 612">
                <a:extLst>
                  <a:ext uri="{FF2B5EF4-FFF2-40B4-BE49-F238E27FC236}">
                    <a16:creationId xmlns:a16="http://schemas.microsoft.com/office/drawing/2014/main" id="{0A22B431-71EB-4689-A723-296391987000}"/>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a:extLst>
                  <a:ext uri="{FF2B5EF4-FFF2-40B4-BE49-F238E27FC236}">
                    <a16:creationId xmlns:a16="http://schemas.microsoft.com/office/drawing/2014/main" id="{5213BC2A-319A-466D-8FD8-9D53615D7F51}"/>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a:extLst>
                  <a:ext uri="{FF2B5EF4-FFF2-40B4-BE49-F238E27FC236}">
                    <a16:creationId xmlns:a16="http://schemas.microsoft.com/office/drawing/2014/main" id="{F7B533E5-44C9-46EF-BE71-B05DF1D70861}"/>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5" name="Group 554">
              <a:extLst>
                <a:ext uri="{FF2B5EF4-FFF2-40B4-BE49-F238E27FC236}">
                  <a16:creationId xmlns:a16="http://schemas.microsoft.com/office/drawing/2014/main" id="{45D59BC3-916F-4E3E-8E59-3819F860F0DC}"/>
                </a:ext>
              </a:extLst>
            </p:cNvPr>
            <p:cNvGrpSpPr/>
            <p:nvPr/>
          </p:nvGrpSpPr>
          <p:grpSpPr>
            <a:xfrm>
              <a:off x="3767696" y="3725698"/>
              <a:ext cx="76778" cy="58044"/>
              <a:chOff x="9226550" y="1823357"/>
              <a:chExt cx="169863" cy="540068"/>
            </a:xfrm>
          </p:grpSpPr>
          <p:cxnSp>
            <p:nvCxnSpPr>
              <p:cNvPr id="610" name="Straight Connector 609">
                <a:extLst>
                  <a:ext uri="{FF2B5EF4-FFF2-40B4-BE49-F238E27FC236}">
                    <a16:creationId xmlns:a16="http://schemas.microsoft.com/office/drawing/2014/main" id="{CF80A0B0-6962-49A1-BC69-9F3C2FD4C3D9}"/>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a:extLst>
                  <a:ext uri="{FF2B5EF4-FFF2-40B4-BE49-F238E27FC236}">
                    <a16:creationId xmlns:a16="http://schemas.microsoft.com/office/drawing/2014/main" id="{ED4B9619-B492-4879-BA87-C6186048F9B6}"/>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E36D8784-CBBB-463E-8F6D-71A96846844F}"/>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6" name="Group 555">
              <a:extLst>
                <a:ext uri="{FF2B5EF4-FFF2-40B4-BE49-F238E27FC236}">
                  <a16:creationId xmlns:a16="http://schemas.microsoft.com/office/drawing/2014/main" id="{16294DCC-4186-4FCB-827B-1FAF4C4AC132}"/>
                </a:ext>
              </a:extLst>
            </p:cNvPr>
            <p:cNvGrpSpPr/>
            <p:nvPr/>
          </p:nvGrpSpPr>
          <p:grpSpPr>
            <a:xfrm>
              <a:off x="4673293" y="2777973"/>
              <a:ext cx="76778" cy="564116"/>
              <a:chOff x="9226550" y="1823357"/>
              <a:chExt cx="169863" cy="540068"/>
            </a:xfrm>
          </p:grpSpPr>
          <p:cxnSp>
            <p:nvCxnSpPr>
              <p:cNvPr id="607" name="Straight Connector 606">
                <a:extLst>
                  <a:ext uri="{FF2B5EF4-FFF2-40B4-BE49-F238E27FC236}">
                    <a16:creationId xmlns:a16="http://schemas.microsoft.com/office/drawing/2014/main" id="{0EBD3300-F753-4DDC-BCD1-242089ABA9C6}"/>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a:extLst>
                  <a:ext uri="{FF2B5EF4-FFF2-40B4-BE49-F238E27FC236}">
                    <a16:creationId xmlns:a16="http://schemas.microsoft.com/office/drawing/2014/main" id="{60690D77-45A6-4C10-A4AB-51FA64660949}"/>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a:extLst>
                  <a:ext uri="{FF2B5EF4-FFF2-40B4-BE49-F238E27FC236}">
                    <a16:creationId xmlns:a16="http://schemas.microsoft.com/office/drawing/2014/main" id="{F2CBA566-BCB7-4BF9-A9CA-B9BFF376DE23}"/>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7" name="Group 556">
              <a:extLst>
                <a:ext uri="{FF2B5EF4-FFF2-40B4-BE49-F238E27FC236}">
                  <a16:creationId xmlns:a16="http://schemas.microsoft.com/office/drawing/2014/main" id="{3FA94685-FD12-4A29-B8B2-CD5E5DD1183D}"/>
                </a:ext>
              </a:extLst>
            </p:cNvPr>
            <p:cNvGrpSpPr/>
            <p:nvPr/>
          </p:nvGrpSpPr>
          <p:grpSpPr>
            <a:xfrm>
              <a:off x="4670963" y="3530074"/>
              <a:ext cx="76778" cy="144436"/>
              <a:chOff x="9226550" y="1823357"/>
              <a:chExt cx="169863" cy="540068"/>
            </a:xfrm>
          </p:grpSpPr>
          <p:cxnSp>
            <p:nvCxnSpPr>
              <p:cNvPr id="604" name="Straight Connector 603">
                <a:extLst>
                  <a:ext uri="{FF2B5EF4-FFF2-40B4-BE49-F238E27FC236}">
                    <a16:creationId xmlns:a16="http://schemas.microsoft.com/office/drawing/2014/main" id="{93581922-6C53-4F95-8D7B-A6E34BF6F842}"/>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a:extLst>
                  <a:ext uri="{FF2B5EF4-FFF2-40B4-BE49-F238E27FC236}">
                    <a16:creationId xmlns:a16="http://schemas.microsoft.com/office/drawing/2014/main" id="{E294FC4E-F5CA-4663-ACB9-BEA862012AC0}"/>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a:extLst>
                  <a:ext uri="{FF2B5EF4-FFF2-40B4-BE49-F238E27FC236}">
                    <a16:creationId xmlns:a16="http://schemas.microsoft.com/office/drawing/2014/main" id="{C8B04FF1-9673-4F03-8699-0D067378B9E2}"/>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8" name="Group 557">
              <a:extLst>
                <a:ext uri="{FF2B5EF4-FFF2-40B4-BE49-F238E27FC236}">
                  <a16:creationId xmlns:a16="http://schemas.microsoft.com/office/drawing/2014/main" id="{BB215C6D-5399-4715-879F-0D8D69DFABCF}"/>
                </a:ext>
              </a:extLst>
            </p:cNvPr>
            <p:cNvGrpSpPr/>
            <p:nvPr/>
          </p:nvGrpSpPr>
          <p:grpSpPr>
            <a:xfrm>
              <a:off x="4670963" y="3713595"/>
              <a:ext cx="76778" cy="66266"/>
              <a:chOff x="9226550" y="1823357"/>
              <a:chExt cx="169863" cy="540068"/>
            </a:xfrm>
          </p:grpSpPr>
          <p:cxnSp>
            <p:nvCxnSpPr>
              <p:cNvPr id="601" name="Straight Connector 600">
                <a:extLst>
                  <a:ext uri="{FF2B5EF4-FFF2-40B4-BE49-F238E27FC236}">
                    <a16:creationId xmlns:a16="http://schemas.microsoft.com/office/drawing/2014/main" id="{7CB9222D-00A6-404D-9033-5F321175540E}"/>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a:extLst>
                  <a:ext uri="{FF2B5EF4-FFF2-40B4-BE49-F238E27FC236}">
                    <a16:creationId xmlns:a16="http://schemas.microsoft.com/office/drawing/2014/main" id="{2D26ED99-B17D-4B8B-9C1F-5B4B30D56B46}"/>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a:extLst>
                  <a:ext uri="{FF2B5EF4-FFF2-40B4-BE49-F238E27FC236}">
                    <a16:creationId xmlns:a16="http://schemas.microsoft.com/office/drawing/2014/main" id="{61383E43-67B8-4A06-BD59-BBEEBCA826CB}"/>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59" name="Group 558">
              <a:extLst>
                <a:ext uri="{FF2B5EF4-FFF2-40B4-BE49-F238E27FC236}">
                  <a16:creationId xmlns:a16="http://schemas.microsoft.com/office/drawing/2014/main" id="{73C8CAFD-1643-4DB6-ACF9-5A377483377F}"/>
                </a:ext>
              </a:extLst>
            </p:cNvPr>
            <p:cNvGrpSpPr/>
            <p:nvPr/>
          </p:nvGrpSpPr>
          <p:grpSpPr>
            <a:xfrm>
              <a:off x="5527933" y="2460078"/>
              <a:ext cx="76778" cy="564116"/>
              <a:chOff x="9226550" y="1823357"/>
              <a:chExt cx="169863" cy="540068"/>
            </a:xfrm>
          </p:grpSpPr>
          <p:cxnSp>
            <p:nvCxnSpPr>
              <p:cNvPr id="598" name="Straight Connector 597">
                <a:extLst>
                  <a:ext uri="{FF2B5EF4-FFF2-40B4-BE49-F238E27FC236}">
                    <a16:creationId xmlns:a16="http://schemas.microsoft.com/office/drawing/2014/main" id="{2A42A835-BBF5-4A25-89FA-B9E1C7BCC97C}"/>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a:extLst>
                  <a:ext uri="{FF2B5EF4-FFF2-40B4-BE49-F238E27FC236}">
                    <a16:creationId xmlns:a16="http://schemas.microsoft.com/office/drawing/2014/main" id="{ED03ABDB-6A15-4088-810A-881BA95A6C1D}"/>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a:extLst>
                  <a:ext uri="{FF2B5EF4-FFF2-40B4-BE49-F238E27FC236}">
                    <a16:creationId xmlns:a16="http://schemas.microsoft.com/office/drawing/2014/main" id="{B05C2198-5021-48A8-BDCF-25066CA34DB5}"/>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60" name="Group 559">
              <a:extLst>
                <a:ext uri="{FF2B5EF4-FFF2-40B4-BE49-F238E27FC236}">
                  <a16:creationId xmlns:a16="http://schemas.microsoft.com/office/drawing/2014/main" id="{7150D6F4-F010-4AE7-894C-1DDF1D513E1E}"/>
                </a:ext>
              </a:extLst>
            </p:cNvPr>
            <p:cNvGrpSpPr/>
            <p:nvPr/>
          </p:nvGrpSpPr>
          <p:grpSpPr>
            <a:xfrm>
              <a:off x="5527933" y="3254950"/>
              <a:ext cx="76778" cy="215972"/>
              <a:chOff x="9226550" y="1823357"/>
              <a:chExt cx="169863" cy="540068"/>
            </a:xfrm>
          </p:grpSpPr>
          <p:cxnSp>
            <p:nvCxnSpPr>
              <p:cNvPr id="595" name="Straight Connector 594">
                <a:extLst>
                  <a:ext uri="{FF2B5EF4-FFF2-40B4-BE49-F238E27FC236}">
                    <a16:creationId xmlns:a16="http://schemas.microsoft.com/office/drawing/2014/main" id="{86AEEEEF-9AC8-413E-9119-6357FB3B3202}"/>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a:extLst>
                  <a:ext uri="{FF2B5EF4-FFF2-40B4-BE49-F238E27FC236}">
                    <a16:creationId xmlns:a16="http://schemas.microsoft.com/office/drawing/2014/main" id="{96FB79DA-B870-4912-B053-DF0549AB5A47}"/>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a:extLst>
                  <a:ext uri="{FF2B5EF4-FFF2-40B4-BE49-F238E27FC236}">
                    <a16:creationId xmlns:a16="http://schemas.microsoft.com/office/drawing/2014/main" id="{BCFCEEA9-9B09-4B2D-BFFC-CFD25FE57890}"/>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61" name="Group 560">
              <a:extLst>
                <a:ext uri="{FF2B5EF4-FFF2-40B4-BE49-F238E27FC236}">
                  <a16:creationId xmlns:a16="http://schemas.microsoft.com/office/drawing/2014/main" id="{C8B8DF3E-7CBF-4429-BCA7-0B533FCE3F2B}"/>
                </a:ext>
              </a:extLst>
            </p:cNvPr>
            <p:cNvGrpSpPr/>
            <p:nvPr/>
          </p:nvGrpSpPr>
          <p:grpSpPr>
            <a:xfrm>
              <a:off x="5528668" y="3523811"/>
              <a:ext cx="76778" cy="124842"/>
              <a:chOff x="9226550" y="1823357"/>
              <a:chExt cx="169863" cy="540068"/>
            </a:xfrm>
          </p:grpSpPr>
          <p:cxnSp>
            <p:nvCxnSpPr>
              <p:cNvPr id="592" name="Straight Connector 591">
                <a:extLst>
                  <a:ext uri="{FF2B5EF4-FFF2-40B4-BE49-F238E27FC236}">
                    <a16:creationId xmlns:a16="http://schemas.microsoft.com/office/drawing/2014/main" id="{6BDD4699-BBE7-4B04-B12B-C58CC4AF15AE}"/>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3" name="Straight Connector 592">
                <a:extLst>
                  <a:ext uri="{FF2B5EF4-FFF2-40B4-BE49-F238E27FC236}">
                    <a16:creationId xmlns:a16="http://schemas.microsoft.com/office/drawing/2014/main" id="{F8F16D66-AF2E-4187-A40D-3EFCF8984F5D}"/>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4" name="Straight Connector 593">
                <a:extLst>
                  <a:ext uri="{FF2B5EF4-FFF2-40B4-BE49-F238E27FC236}">
                    <a16:creationId xmlns:a16="http://schemas.microsoft.com/office/drawing/2014/main" id="{2629028D-D766-4B24-AACE-E6949D395894}"/>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62" name="Group 561">
              <a:extLst>
                <a:ext uri="{FF2B5EF4-FFF2-40B4-BE49-F238E27FC236}">
                  <a16:creationId xmlns:a16="http://schemas.microsoft.com/office/drawing/2014/main" id="{027EFFED-69C5-4CCA-B1D6-D80442D7A759}"/>
                </a:ext>
              </a:extLst>
            </p:cNvPr>
            <p:cNvGrpSpPr/>
            <p:nvPr/>
          </p:nvGrpSpPr>
          <p:grpSpPr>
            <a:xfrm>
              <a:off x="6455560" y="1724829"/>
              <a:ext cx="76778" cy="669314"/>
              <a:chOff x="9226550" y="1823357"/>
              <a:chExt cx="169863" cy="540068"/>
            </a:xfrm>
          </p:grpSpPr>
          <p:cxnSp>
            <p:nvCxnSpPr>
              <p:cNvPr id="589" name="Straight Connector 588">
                <a:extLst>
                  <a:ext uri="{FF2B5EF4-FFF2-40B4-BE49-F238E27FC236}">
                    <a16:creationId xmlns:a16="http://schemas.microsoft.com/office/drawing/2014/main" id="{BE7DFE61-8D94-4ED1-B824-91218A131E0C}"/>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a:extLst>
                  <a:ext uri="{FF2B5EF4-FFF2-40B4-BE49-F238E27FC236}">
                    <a16:creationId xmlns:a16="http://schemas.microsoft.com/office/drawing/2014/main" id="{587BAE21-45F2-459D-BF15-BE18D3CA5CE4}"/>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a:extLst>
                  <a:ext uri="{FF2B5EF4-FFF2-40B4-BE49-F238E27FC236}">
                    <a16:creationId xmlns:a16="http://schemas.microsoft.com/office/drawing/2014/main" id="{FE451593-B818-4E2C-977E-EF666511E81B}"/>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63" name="Group 562">
              <a:extLst>
                <a:ext uri="{FF2B5EF4-FFF2-40B4-BE49-F238E27FC236}">
                  <a16:creationId xmlns:a16="http://schemas.microsoft.com/office/drawing/2014/main" id="{45B3E1CE-3D83-4280-B0FD-172A7B22E730}"/>
                </a:ext>
              </a:extLst>
            </p:cNvPr>
            <p:cNvGrpSpPr/>
            <p:nvPr/>
          </p:nvGrpSpPr>
          <p:grpSpPr>
            <a:xfrm>
              <a:off x="6455560" y="2864815"/>
              <a:ext cx="76778" cy="342554"/>
              <a:chOff x="9226550" y="1823357"/>
              <a:chExt cx="169863" cy="540068"/>
            </a:xfrm>
          </p:grpSpPr>
          <p:cxnSp>
            <p:nvCxnSpPr>
              <p:cNvPr id="586" name="Straight Connector 585">
                <a:extLst>
                  <a:ext uri="{FF2B5EF4-FFF2-40B4-BE49-F238E27FC236}">
                    <a16:creationId xmlns:a16="http://schemas.microsoft.com/office/drawing/2014/main" id="{33E1CB92-9A7C-4A10-820F-E7D2C2438373}"/>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a:extLst>
                  <a:ext uri="{FF2B5EF4-FFF2-40B4-BE49-F238E27FC236}">
                    <a16:creationId xmlns:a16="http://schemas.microsoft.com/office/drawing/2014/main" id="{0CB7565B-4752-4896-AFF3-4DDEB0CC4B87}"/>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a:extLst>
                  <a:ext uri="{FF2B5EF4-FFF2-40B4-BE49-F238E27FC236}">
                    <a16:creationId xmlns:a16="http://schemas.microsoft.com/office/drawing/2014/main" id="{47A9F5DE-A789-4948-8BA5-CD5C681F0384}"/>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64" name="Group 563">
              <a:extLst>
                <a:ext uri="{FF2B5EF4-FFF2-40B4-BE49-F238E27FC236}">
                  <a16:creationId xmlns:a16="http://schemas.microsoft.com/office/drawing/2014/main" id="{3DC84C36-175D-4CFA-B763-3190E928F5D0}"/>
                </a:ext>
              </a:extLst>
            </p:cNvPr>
            <p:cNvGrpSpPr/>
            <p:nvPr/>
          </p:nvGrpSpPr>
          <p:grpSpPr>
            <a:xfrm>
              <a:off x="6454937" y="3361558"/>
              <a:ext cx="76778" cy="124842"/>
              <a:chOff x="9226550" y="1823357"/>
              <a:chExt cx="169863" cy="540068"/>
            </a:xfrm>
          </p:grpSpPr>
          <p:cxnSp>
            <p:nvCxnSpPr>
              <p:cNvPr id="583" name="Straight Connector 582">
                <a:extLst>
                  <a:ext uri="{FF2B5EF4-FFF2-40B4-BE49-F238E27FC236}">
                    <a16:creationId xmlns:a16="http://schemas.microsoft.com/office/drawing/2014/main" id="{DC32D22C-4CE4-42AA-98CE-40DC4332B55C}"/>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4" name="Straight Connector 583">
                <a:extLst>
                  <a:ext uri="{FF2B5EF4-FFF2-40B4-BE49-F238E27FC236}">
                    <a16:creationId xmlns:a16="http://schemas.microsoft.com/office/drawing/2014/main" id="{AEB81FFE-330B-483B-9157-6B9E82B22793}"/>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5" name="Straight Connector 584">
                <a:extLst>
                  <a:ext uri="{FF2B5EF4-FFF2-40B4-BE49-F238E27FC236}">
                    <a16:creationId xmlns:a16="http://schemas.microsoft.com/office/drawing/2014/main" id="{00DABF7E-924F-40C4-959C-57A3D5DD20F6}"/>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65" name="Group 564">
              <a:extLst>
                <a:ext uri="{FF2B5EF4-FFF2-40B4-BE49-F238E27FC236}">
                  <a16:creationId xmlns:a16="http://schemas.microsoft.com/office/drawing/2014/main" id="{813332AC-59A9-4498-A838-4251D9D75DB4}"/>
                </a:ext>
              </a:extLst>
            </p:cNvPr>
            <p:cNvGrpSpPr/>
            <p:nvPr/>
          </p:nvGrpSpPr>
          <p:grpSpPr>
            <a:xfrm>
              <a:off x="7353445" y="3190132"/>
              <a:ext cx="76778" cy="124842"/>
              <a:chOff x="9226550" y="1823357"/>
              <a:chExt cx="169863" cy="540068"/>
            </a:xfrm>
          </p:grpSpPr>
          <p:cxnSp>
            <p:nvCxnSpPr>
              <p:cNvPr id="580" name="Straight Connector 579">
                <a:extLst>
                  <a:ext uri="{FF2B5EF4-FFF2-40B4-BE49-F238E27FC236}">
                    <a16:creationId xmlns:a16="http://schemas.microsoft.com/office/drawing/2014/main" id="{38F7A739-660E-4519-BCBF-9E0BF317B9EF}"/>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9C866AE3-5056-4F51-B9F7-0068A675C98E}"/>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19DBF1C0-6CD1-4630-9E0C-AB4FBABC1280}"/>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66" name="Group 565">
              <a:extLst>
                <a:ext uri="{FF2B5EF4-FFF2-40B4-BE49-F238E27FC236}">
                  <a16:creationId xmlns:a16="http://schemas.microsoft.com/office/drawing/2014/main" id="{37D105C4-5E5E-4FE3-BFC3-9E9C9CB74056}"/>
                </a:ext>
              </a:extLst>
            </p:cNvPr>
            <p:cNvGrpSpPr/>
            <p:nvPr/>
          </p:nvGrpSpPr>
          <p:grpSpPr>
            <a:xfrm>
              <a:off x="7353445" y="2564852"/>
              <a:ext cx="76778" cy="342554"/>
              <a:chOff x="9226550" y="1823357"/>
              <a:chExt cx="169863" cy="540068"/>
            </a:xfrm>
          </p:grpSpPr>
          <p:cxnSp>
            <p:nvCxnSpPr>
              <p:cNvPr id="577" name="Straight Connector 576">
                <a:extLst>
                  <a:ext uri="{FF2B5EF4-FFF2-40B4-BE49-F238E27FC236}">
                    <a16:creationId xmlns:a16="http://schemas.microsoft.com/office/drawing/2014/main" id="{4E846881-42E3-4282-B318-985E1D3BB1B2}"/>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7A17C0C6-755E-4C04-AA52-224634168FF2}"/>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a:extLst>
                  <a:ext uri="{FF2B5EF4-FFF2-40B4-BE49-F238E27FC236}">
                    <a16:creationId xmlns:a16="http://schemas.microsoft.com/office/drawing/2014/main" id="{866B50AB-9C8B-45A5-8204-C04A1C88CA11}"/>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67" name="Group 566">
              <a:extLst>
                <a:ext uri="{FF2B5EF4-FFF2-40B4-BE49-F238E27FC236}">
                  <a16:creationId xmlns:a16="http://schemas.microsoft.com/office/drawing/2014/main" id="{420301CB-0F51-4190-9E1E-EA0463ED23F8}"/>
                </a:ext>
              </a:extLst>
            </p:cNvPr>
            <p:cNvGrpSpPr/>
            <p:nvPr/>
          </p:nvGrpSpPr>
          <p:grpSpPr>
            <a:xfrm>
              <a:off x="7353445" y="1181774"/>
              <a:ext cx="76778" cy="839248"/>
              <a:chOff x="9226550" y="1823357"/>
              <a:chExt cx="169863" cy="540068"/>
            </a:xfrm>
          </p:grpSpPr>
          <p:cxnSp>
            <p:nvCxnSpPr>
              <p:cNvPr id="574" name="Straight Connector 573">
                <a:extLst>
                  <a:ext uri="{FF2B5EF4-FFF2-40B4-BE49-F238E27FC236}">
                    <a16:creationId xmlns:a16="http://schemas.microsoft.com/office/drawing/2014/main" id="{4D3D361B-3509-49C6-AFF1-002DD382C053}"/>
                  </a:ext>
                </a:extLst>
              </p:cNvPr>
              <p:cNvCxnSpPr/>
              <p:nvPr/>
            </p:nvCxnSpPr>
            <p:spPr>
              <a:xfrm>
                <a:off x="9311481" y="1828826"/>
                <a:ext cx="0" cy="53459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a:extLst>
                  <a:ext uri="{FF2B5EF4-FFF2-40B4-BE49-F238E27FC236}">
                    <a16:creationId xmlns:a16="http://schemas.microsoft.com/office/drawing/2014/main" id="{9162D387-9AEC-4974-98BE-CBF0B6955004}"/>
                  </a:ext>
                </a:extLst>
              </p:cNvPr>
              <p:cNvCxnSpPr>
                <a:cxnSpLocks/>
              </p:cNvCxnSpPr>
              <p:nvPr/>
            </p:nvCxnSpPr>
            <p:spPr>
              <a:xfrm>
                <a:off x="9226550" y="1823357"/>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FC0A8749-0A7D-49B9-BDD2-4BE5A1CA9170}"/>
                  </a:ext>
                </a:extLst>
              </p:cNvPr>
              <p:cNvCxnSpPr>
                <a:cxnSpLocks/>
              </p:cNvCxnSpPr>
              <p:nvPr/>
            </p:nvCxnSpPr>
            <p:spPr>
              <a:xfrm>
                <a:off x="9226550" y="2363425"/>
                <a:ext cx="169863"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68" name="TextBox 567">
              <a:extLst>
                <a:ext uri="{FF2B5EF4-FFF2-40B4-BE49-F238E27FC236}">
                  <a16:creationId xmlns:a16="http://schemas.microsoft.com/office/drawing/2014/main" id="{8A1EF78E-8F0C-4B6D-B3BD-22612E2CB657}"/>
                </a:ext>
              </a:extLst>
            </p:cNvPr>
            <p:cNvSpPr txBox="1"/>
            <p:nvPr/>
          </p:nvSpPr>
          <p:spPr>
            <a:xfrm>
              <a:off x="7649741" y="1428478"/>
              <a:ext cx="536179" cy="229901"/>
            </a:xfrm>
            <a:prstGeom prst="rect">
              <a:avLst/>
            </a:prstGeom>
            <a:solidFill>
              <a:schemeClr val="bg1"/>
            </a:solidFill>
          </p:spPr>
          <p:txBody>
            <a:bodyPr wrap="none" rtlCol="0">
              <a:spAutoFit/>
            </a:bodyPr>
            <a:lstStyle/>
            <a:p>
              <a:pPr defTabSz="914354">
                <a:defRPr/>
              </a:pPr>
              <a:r>
                <a:rPr lang="en-GB" sz="1200" b="1" dirty="0"/>
                <a:t>Obesity</a:t>
              </a:r>
            </a:p>
          </p:txBody>
        </p:sp>
        <p:sp>
          <p:nvSpPr>
            <p:cNvPr id="569" name="TextBox 568">
              <a:extLst>
                <a:ext uri="{FF2B5EF4-FFF2-40B4-BE49-F238E27FC236}">
                  <a16:creationId xmlns:a16="http://schemas.microsoft.com/office/drawing/2014/main" id="{EDCA306E-B521-4544-858B-15D7000E8224}"/>
                </a:ext>
              </a:extLst>
            </p:cNvPr>
            <p:cNvSpPr txBox="1"/>
            <p:nvPr/>
          </p:nvSpPr>
          <p:spPr>
            <a:xfrm>
              <a:off x="7649741" y="2519516"/>
              <a:ext cx="740392" cy="229901"/>
            </a:xfrm>
            <a:prstGeom prst="rect">
              <a:avLst/>
            </a:prstGeom>
            <a:solidFill>
              <a:schemeClr val="bg1"/>
            </a:solidFill>
          </p:spPr>
          <p:txBody>
            <a:bodyPr wrap="none" rtlCol="0">
              <a:spAutoFit/>
            </a:bodyPr>
            <a:lstStyle/>
            <a:p>
              <a:pPr defTabSz="914354">
                <a:defRPr/>
              </a:pPr>
              <a:r>
                <a:rPr lang="en-GB" sz="1200" b="1" dirty="0"/>
                <a:t>Overweight</a:t>
              </a:r>
            </a:p>
          </p:txBody>
        </p:sp>
        <p:sp>
          <p:nvSpPr>
            <p:cNvPr id="570" name="TextBox 569">
              <a:extLst>
                <a:ext uri="{FF2B5EF4-FFF2-40B4-BE49-F238E27FC236}">
                  <a16:creationId xmlns:a16="http://schemas.microsoft.com/office/drawing/2014/main" id="{84587163-F448-4C22-B38D-7095D61DD1FC}"/>
                </a:ext>
              </a:extLst>
            </p:cNvPr>
            <p:cNvSpPr txBox="1"/>
            <p:nvPr/>
          </p:nvSpPr>
          <p:spPr>
            <a:xfrm>
              <a:off x="7649741" y="3086331"/>
              <a:ext cx="386886" cy="229901"/>
            </a:xfrm>
            <a:prstGeom prst="rect">
              <a:avLst/>
            </a:prstGeom>
            <a:solidFill>
              <a:schemeClr val="bg1"/>
            </a:solidFill>
          </p:spPr>
          <p:txBody>
            <a:bodyPr wrap="none" rtlCol="0">
              <a:spAutoFit/>
            </a:bodyPr>
            <a:lstStyle/>
            <a:p>
              <a:pPr defTabSz="914354">
                <a:defRPr/>
              </a:pPr>
              <a:r>
                <a:rPr lang="en-GB" sz="1200" b="1" dirty="0"/>
                <a:t>Lean</a:t>
              </a:r>
            </a:p>
          </p:txBody>
        </p:sp>
        <p:sp>
          <p:nvSpPr>
            <p:cNvPr id="571" name="Graphic 229">
              <a:extLst>
                <a:ext uri="{FF2B5EF4-FFF2-40B4-BE49-F238E27FC236}">
                  <a16:creationId xmlns:a16="http://schemas.microsoft.com/office/drawing/2014/main" id="{255ACB17-8554-428C-8F64-1F10A3CD4B45}"/>
                </a:ext>
              </a:extLst>
            </p:cNvPr>
            <p:cNvSpPr/>
            <p:nvPr/>
          </p:nvSpPr>
          <p:spPr>
            <a:xfrm>
              <a:off x="1354867" y="1545798"/>
              <a:ext cx="6163526" cy="2426048"/>
            </a:xfrm>
            <a:custGeom>
              <a:avLst/>
              <a:gdLst>
                <a:gd name="connsiteX0" fmla="*/ 0 w 2619375"/>
                <a:gd name="connsiteY0" fmla="*/ 1657350 h 1657350"/>
                <a:gd name="connsiteX1" fmla="*/ 0 w 2619375"/>
                <a:gd name="connsiteY1" fmla="*/ 1640205 h 1657350"/>
                <a:gd name="connsiteX2" fmla="*/ 83820 w 2619375"/>
                <a:gd name="connsiteY2" fmla="*/ 1640205 h 1657350"/>
                <a:gd name="connsiteX3" fmla="*/ 83820 w 2619375"/>
                <a:gd name="connsiteY3" fmla="*/ 1624013 h 1657350"/>
                <a:gd name="connsiteX4" fmla="*/ 171450 w 2619375"/>
                <a:gd name="connsiteY4" fmla="*/ 1624013 h 1657350"/>
                <a:gd name="connsiteX5" fmla="*/ 171450 w 2619375"/>
                <a:gd name="connsiteY5" fmla="*/ 1615440 h 1657350"/>
                <a:gd name="connsiteX6" fmla="*/ 252413 w 2619375"/>
                <a:gd name="connsiteY6" fmla="*/ 1615440 h 1657350"/>
                <a:gd name="connsiteX7" fmla="*/ 252413 w 2619375"/>
                <a:gd name="connsiteY7" fmla="*/ 1596390 h 1657350"/>
                <a:gd name="connsiteX8" fmla="*/ 306705 w 2619375"/>
                <a:gd name="connsiteY8" fmla="*/ 1596390 h 1657350"/>
                <a:gd name="connsiteX9" fmla="*/ 306705 w 2619375"/>
                <a:gd name="connsiteY9" fmla="*/ 1578293 h 1657350"/>
                <a:gd name="connsiteX10" fmla="*/ 382905 w 2619375"/>
                <a:gd name="connsiteY10" fmla="*/ 1578293 h 1657350"/>
                <a:gd name="connsiteX11" fmla="*/ 382905 w 2619375"/>
                <a:gd name="connsiteY11" fmla="*/ 1568768 h 1657350"/>
                <a:gd name="connsiteX12" fmla="*/ 501968 w 2619375"/>
                <a:gd name="connsiteY12" fmla="*/ 1568768 h 1657350"/>
                <a:gd name="connsiteX13" fmla="*/ 501968 w 2619375"/>
                <a:gd name="connsiteY13" fmla="*/ 1558290 h 1657350"/>
                <a:gd name="connsiteX14" fmla="*/ 531495 w 2619375"/>
                <a:gd name="connsiteY14" fmla="*/ 1558290 h 1657350"/>
                <a:gd name="connsiteX15" fmla="*/ 531495 w 2619375"/>
                <a:gd name="connsiteY15" fmla="*/ 1543050 h 1657350"/>
                <a:gd name="connsiteX16" fmla="*/ 565785 w 2619375"/>
                <a:gd name="connsiteY16" fmla="*/ 1543050 h 1657350"/>
                <a:gd name="connsiteX17" fmla="*/ 565785 w 2619375"/>
                <a:gd name="connsiteY17" fmla="*/ 1530668 h 1657350"/>
                <a:gd name="connsiteX18" fmla="*/ 583883 w 2619375"/>
                <a:gd name="connsiteY18" fmla="*/ 1530668 h 1657350"/>
                <a:gd name="connsiteX19" fmla="*/ 583883 w 2619375"/>
                <a:gd name="connsiteY19" fmla="*/ 1510665 h 1657350"/>
                <a:gd name="connsiteX20" fmla="*/ 611505 w 2619375"/>
                <a:gd name="connsiteY20" fmla="*/ 1510665 h 1657350"/>
                <a:gd name="connsiteX21" fmla="*/ 611505 w 2619375"/>
                <a:gd name="connsiteY21" fmla="*/ 1500188 h 1657350"/>
                <a:gd name="connsiteX22" fmla="*/ 690563 w 2619375"/>
                <a:gd name="connsiteY22" fmla="*/ 1500188 h 1657350"/>
                <a:gd name="connsiteX23" fmla="*/ 690563 w 2619375"/>
                <a:gd name="connsiteY23" fmla="*/ 1482090 h 1657350"/>
                <a:gd name="connsiteX24" fmla="*/ 723900 w 2619375"/>
                <a:gd name="connsiteY24" fmla="*/ 1482090 h 1657350"/>
                <a:gd name="connsiteX25" fmla="*/ 723900 w 2619375"/>
                <a:gd name="connsiteY25" fmla="*/ 1471613 h 1657350"/>
                <a:gd name="connsiteX26" fmla="*/ 738188 w 2619375"/>
                <a:gd name="connsiteY26" fmla="*/ 1471613 h 1657350"/>
                <a:gd name="connsiteX27" fmla="*/ 738188 w 2619375"/>
                <a:gd name="connsiteY27" fmla="*/ 1455420 h 1657350"/>
                <a:gd name="connsiteX28" fmla="*/ 745808 w 2619375"/>
                <a:gd name="connsiteY28" fmla="*/ 1455420 h 1657350"/>
                <a:gd name="connsiteX29" fmla="*/ 745808 w 2619375"/>
                <a:gd name="connsiteY29" fmla="*/ 1447800 h 1657350"/>
                <a:gd name="connsiteX30" fmla="*/ 776288 w 2619375"/>
                <a:gd name="connsiteY30" fmla="*/ 1447800 h 1657350"/>
                <a:gd name="connsiteX31" fmla="*/ 776288 w 2619375"/>
                <a:gd name="connsiteY31" fmla="*/ 1423988 h 1657350"/>
                <a:gd name="connsiteX32" fmla="*/ 792480 w 2619375"/>
                <a:gd name="connsiteY32" fmla="*/ 1423988 h 1657350"/>
                <a:gd name="connsiteX33" fmla="*/ 792480 w 2619375"/>
                <a:gd name="connsiteY33" fmla="*/ 1408748 h 1657350"/>
                <a:gd name="connsiteX34" fmla="*/ 817245 w 2619375"/>
                <a:gd name="connsiteY34" fmla="*/ 1408748 h 1657350"/>
                <a:gd name="connsiteX35" fmla="*/ 817245 w 2619375"/>
                <a:gd name="connsiteY35" fmla="*/ 1385888 h 1657350"/>
                <a:gd name="connsiteX36" fmla="*/ 852488 w 2619375"/>
                <a:gd name="connsiteY36" fmla="*/ 1385888 h 1657350"/>
                <a:gd name="connsiteX37" fmla="*/ 852488 w 2619375"/>
                <a:gd name="connsiteY37" fmla="*/ 1375410 h 1657350"/>
                <a:gd name="connsiteX38" fmla="*/ 900113 w 2619375"/>
                <a:gd name="connsiteY38" fmla="*/ 1375410 h 1657350"/>
                <a:gd name="connsiteX39" fmla="*/ 900113 w 2619375"/>
                <a:gd name="connsiteY39" fmla="*/ 1358265 h 1657350"/>
                <a:gd name="connsiteX40" fmla="*/ 910590 w 2619375"/>
                <a:gd name="connsiteY40" fmla="*/ 1358265 h 1657350"/>
                <a:gd name="connsiteX41" fmla="*/ 910590 w 2619375"/>
                <a:gd name="connsiteY41" fmla="*/ 1341120 h 1657350"/>
                <a:gd name="connsiteX42" fmla="*/ 982028 w 2619375"/>
                <a:gd name="connsiteY42" fmla="*/ 1341120 h 1657350"/>
                <a:gd name="connsiteX43" fmla="*/ 982028 w 2619375"/>
                <a:gd name="connsiteY43" fmla="*/ 1325880 h 1657350"/>
                <a:gd name="connsiteX44" fmla="*/ 1020128 w 2619375"/>
                <a:gd name="connsiteY44" fmla="*/ 1325880 h 1657350"/>
                <a:gd name="connsiteX45" fmla="*/ 1020128 w 2619375"/>
                <a:gd name="connsiteY45" fmla="*/ 1308735 h 1657350"/>
                <a:gd name="connsiteX46" fmla="*/ 1084898 w 2619375"/>
                <a:gd name="connsiteY46" fmla="*/ 1308735 h 1657350"/>
                <a:gd name="connsiteX47" fmla="*/ 1084898 w 2619375"/>
                <a:gd name="connsiteY47" fmla="*/ 1290638 h 1657350"/>
                <a:gd name="connsiteX48" fmla="*/ 1097280 w 2619375"/>
                <a:gd name="connsiteY48" fmla="*/ 1290638 h 1657350"/>
                <a:gd name="connsiteX49" fmla="*/ 1097280 w 2619375"/>
                <a:gd name="connsiteY49" fmla="*/ 1281113 h 1657350"/>
                <a:gd name="connsiteX50" fmla="*/ 1110615 w 2619375"/>
                <a:gd name="connsiteY50" fmla="*/ 1281113 h 1657350"/>
                <a:gd name="connsiteX51" fmla="*/ 1110615 w 2619375"/>
                <a:gd name="connsiteY51" fmla="*/ 1262063 h 1657350"/>
                <a:gd name="connsiteX52" fmla="*/ 1144905 w 2619375"/>
                <a:gd name="connsiteY52" fmla="*/ 1262063 h 1657350"/>
                <a:gd name="connsiteX53" fmla="*/ 1144905 w 2619375"/>
                <a:gd name="connsiteY53" fmla="*/ 1252538 h 1657350"/>
                <a:gd name="connsiteX54" fmla="*/ 1277303 w 2619375"/>
                <a:gd name="connsiteY54" fmla="*/ 1252538 h 1657350"/>
                <a:gd name="connsiteX55" fmla="*/ 1277303 w 2619375"/>
                <a:gd name="connsiteY55" fmla="*/ 1230630 h 1657350"/>
                <a:gd name="connsiteX56" fmla="*/ 1288733 w 2619375"/>
                <a:gd name="connsiteY56" fmla="*/ 1230630 h 1657350"/>
                <a:gd name="connsiteX57" fmla="*/ 1288733 w 2619375"/>
                <a:gd name="connsiteY57" fmla="*/ 1201103 h 1657350"/>
                <a:gd name="connsiteX58" fmla="*/ 1301115 w 2619375"/>
                <a:gd name="connsiteY58" fmla="*/ 1201103 h 1657350"/>
                <a:gd name="connsiteX59" fmla="*/ 1301115 w 2619375"/>
                <a:gd name="connsiteY59" fmla="*/ 1193483 h 1657350"/>
                <a:gd name="connsiteX60" fmla="*/ 1313498 w 2619375"/>
                <a:gd name="connsiteY60" fmla="*/ 1193483 h 1657350"/>
                <a:gd name="connsiteX61" fmla="*/ 1313498 w 2619375"/>
                <a:gd name="connsiteY61" fmla="*/ 1157288 h 1657350"/>
                <a:gd name="connsiteX62" fmla="*/ 1354455 w 2619375"/>
                <a:gd name="connsiteY62" fmla="*/ 1157288 h 1657350"/>
                <a:gd name="connsiteX63" fmla="*/ 1354455 w 2619375"/>
                <a:gd name="connsiteY63" fmla="*/ 1140143 h 1657350"/>
                <a:gd name="connsiteX64" fmla="*/ 1367790 w 2619375"/>
                <a:gd name="connsiteY64" fmla="*/ 1140143 h 1657350"/>
                <a:gd name="connsiteX65" fmla="*/ 1367790 w 2619375"/>
                <a:gd name="connsiteY65" fmla="*/ 1107758 h 1657350"/>
                <a:gd name="connsiteX66" fmla="*/ 1382078 w 2619375"/>
                <a:gd name="connsiteY66" fmla="*/ 1107758 h 1657350"/>
                <a:gd name="connsiteX67" fmla="*/ 1382078 w 2619375"/>
                <a:gd name="connsiteY67" fmla="*/ 1093470 h 1657350"/>
                <a:gd name="connsiteX68" fmla="*/ 1392555 w 2619375"/>
                <a:gd name="connsiteY68" fmla="*/ 1093470 h 1657350"/>
                <a:gd name="connsiteX69" fmla="*/ 1392555 w 2619375"/>
                <a:gd name="connsiteY69" fmla="*/ 1062038 h 1657350"/>
                <a:gd name="connsiteX70" fmla="*/ 1417320 w 2619375"/>
                <a:gd name="connsiteY70" fmla="*/ 1062038 h 1657350"/>
                <a:gd name="connsiteX71" fmla="*/ 1417320 w 2619375"/>
                <a:gd name="connsiteY71" fmla="*/ 1045845 h 1657350"/>
                <a:gd name="connsiteX72" fmla="*/ 1441133 w 2619375"/>
                <a:gd name="connsiteY72" fmla="*/ 1045845 h 1657350"/>
                <a:gd name="connsiteX73" fmla="*/ 1441133 w 2619375"/>
                <a:gd name="connsiteY73" fmla="*/ 1028700 h 1657350"/>
                <a:gd name="connsiteX74" fmla="*/ 1450658 w 2619375"/>
                <a:gd name="connsiteY74" fmla="*/ 1028700 h 1657350"/>
                <a:gd name="connsiteX75" fmla="*/ 1450658 w 2619375"/>
                <a:gd name="connsiteY75" fmla="*/ 1011555 h 1657350"/>
                <a:gd name="connsiteX76" fmla="*/ 1467803 w 2619375"/>
                <a:gd name="connsiteY76" fmla="*/ 1011555 h 1657350"/>
                <a:gd name="connsiteX77" fmla="*/ 1467803 w 2619375"/>
                <a:gd name="connsiteY77" fmla="*/ 1002030 h 1657350"/>
                <a:gd name="connsiteX78" fmla="*/ 1534478 w 2619375"/>
                <a:gd name="connsiteY78" fmla="*/ 1002030 h 1657350"/>
                <a:gd name="connsiteX79" fmla="*/ 1534478 w 2619375"/>
                <a:gd name="connsiteY79" fmla="*/ 977265 h 1657350"/>
                <a:gd name="connsiteX80" fmla="*/ 1562100 w 2619375"/>
                <a:gd name="connsiteY80" fmla="*/ 977265 h 1657350"/>
                <a:gd name="connsiteX81" fmla="*/ 1562100 w 2619375"/>
                <a:gd name="connsiteY81" fmla="*/ 966788 h 1657350"/>
                <a:gd name="connsiteX82" fmla="*/ 1582103 w 2619375"/>
                <a:gd name="connsiteY82" fmla="*/ 966788 h 1657350"/>
                <a:gd name="connsiteX83" fmla="*/ 1582103 w 2619375"/>
                <a:gd name="connsiteY83" fmla="*/ 947738 h 1657350"/>
                <a:gd name="connsiteX84" fmla="*/ 1610678 w 2619375"/>
                <a:gd name="connsiteY84" fmla="*/ 947738 h 1657350"/>
                <a:gd name="connsiteX85" fmla="*/ 1610678 w 2619375"/>
                <a:gd name="connsiteY85" fmla="*/ 935355 h 1657350"/>
                <a:gd name="connsiteX86" fmla="*/ 1618298 w 2619375"/>
                <a:gd name="connsiteY86" fmla="*/ 935355 h 1657350"/>
                <a:gd name="connsiteX87" fmla="*/ 1618298 w 2619375"/>
                <a:gd name="connsiteY87" fmla="*/ 917258 h 1657350"/>
                <a:gd name="connsiteX88" fmla="*/ 1634490 w 2619375"/>
                <a:gd name="connsiteY88" fmla="*/ 917258 h 1657350"/>
                <a:gd name="connsiteX89" fmla="*/ 1634490 w 2619375"/>
                <a:gd name="connsiteY89" fmla="*/ 900113 h 1657350"/>
                <a:gd name="connsiteX90" fmla="*/ 1665923 w 2619375"/>
                <a:gd name="connsiteY90" fmla="*/ 900113 h 1657350"/>
                <a:gd name="connsiteX91" fmla="*/ 1665923 w 2619375"/>
                <a:gd name="connsiteY91" fmla="*/ 878205 h 1657350"/>
                <a:gd name="connsiteX92" fmla="*/ 1687830 w 2619375"/>
                <a:gd name="connsiteY92" fmla="*/ 878205 h 1657350"/>
                <a:gd name="connsiteX93" fmla="*/ 1687830 w 2619375"/>
                <a:gd name="connsiteY93" fmla="*/ 860108 h 1657350"/>
                <a:gd name="connsiteX94" fmla="*/ 1694498 w 2619375"/>
                <a:gd name="connsiteY94" fmla="*/ 860108 h 1657350"/>
                <a:gd name="connsiteX95" fmla="*/ 1694498 w 2619375"/>
                <a:gd name="connsiteY95" fmla="*/ 840105 h 1657350"/>
                <a:gd name="connsiteX96" fmla="*/ 1704023 w 2619375"/>
                <a:gd name="connsiteY96" fmla="*/ 840105 h 1657350"/>
                <a:gd name="connsiteX97" fmla="*/ 1704023 w 2619375"/>
                <a:gd name="connsiteY97" fmla="*/ 814388 h 1657350"/>
                <a:gd name="connsiteX98" fmla="*/ 1763078 w 2619375"/>
                <a:gd name="connsiteY98" fmla="*/ 814388 h 1657350"/>
                <a:gd name="connsiteX99" fmla="*/ 1763078 w 2619375"/>
                <a:gd name="connsiteY99" fmla="*/ 798195 h 1657350"/>
                <a:gd name="connsiteX100" fmla="*/ 1805940 w 2619375"/>
                <a:gd name="connsiteY100" fmla="*/ 798195 h 1657350"/>
                <a:gd name="connsiteX101" fmla="*/ 1805940 w 2619375"/>
                <a:gd name="connsiteY101" fmla="*/ 776288 h 1657350"/>
                <a:gd name="connsiteX102" fmla="*/ 1826895 w 2619375"/>
                <a:gd name="connsiteY102" fmla="*/ 776288 h 1657350"/>
                <a:gd name="connsiteX103" fmla="*/ 1826895 w 2619375"/>
                <a:gd name="connsiteY103" fmla="*/ 764858 h 1657350"/>
                <a:gd name="connsiteX104" fmla="*/ 1840230 w 2619375"/>
                <a:gd name="connsiteY104" fmla="*/ 764858 h 1657350"/>
                <a:gd name="connsiteX105" fmla="*/ 1840230 w 2619375"/>
                <a:gd name="connsiteY105" fmla="*/ 741045 h 1657350"/>
                <a:gd name="connsiteX106" fmla="*/ 1852613 w 2619375"/>
                <a:gd name="connsiteY106" fmla="*/ 741045 h 1657350"/>
                <a:gd name="connsiteX107" fmla="*/ 1852613 w 2619375"/>
                <a:gd name="connsiteY107" fmla="*/ 727710 h 1657350"/>
                <a:gd name="connsiteX108" fmla="*/ 1878330 w 2619375"/>
                <a:gd name="connsiteY108" fmla="*/ 727710 h 1657350"/>
                <a:gd name="connsiteX109" fmla="*/ 1878330 w 2619375"/>
                <a:gd name="connsiteY109" fmla="*/ 692468 h 1657350"/>
                <a:gd name="connsiteX110" fmla="*/ 1924050 w 2619375"/>
                <a:gd name="connsiteY110" fmla="*/ 692468 h 1657350"/>
                <a:gd name="connsiteX111" fmla="*/ 1924050 w 2619375"/>
                <a:gd name="connsiteY111" fmla="*/ 622935 h 1657350"/>
                <a:gd name="connsiteX112" fmla="*/ 1971675 w 2619375"/>
                <a:gd name="connsiteY112" fmla="*/ 622935 h 1657350"/>
                <a:gd name="connsiteX113" fmla="*/ 1971675 w 2619375"/>
                <a:gd name="connsiteY113" fmla="*/ 568643 h 1657350"/>
                <a:gd name="connsiteX114" fmla="*/ 2005013 w 2619375"/>
                <a:gd name="connsiteY114" fmla="*/ 568643 h 1657350"/>
                <a:gd name="connsiteX115" fmla="*/ 2005013 w 2619375"/>
                <a:gd name="connsiteY115" fmla="*/ 546735 h 1657350"/>
                <a:gd name="connsiteX116" fmla="*/ 2021205 w 2619375"/>
                <a:gd name="connsiteY116" fmla="*/ 546735 h 1657350"/>
                <a:gd name="connsiteX117" fmla="*/ 2021205 w 2619375"/>
                <a:gd name="connsiteY117" fmla="*/ 508635 h 1657350"/>
                <a:gd name="connsiteX118" fmla="*/ 2036445 w 2619375"/>
                <a:gd name="connsiteY118" fmla="*/ 508635 h 1657350"/>
                <a:gd name="connsiteX119" fmla="*/ 2036445 w 2619375"/>
                <a:gd name="connsiteY119" fmla="*/ 488633 h 1657350"/>
                <a:gd name="connsiteX120" fmla="*/ 2059305 w 2619375"/>
                <a:gd name="connsiteY120" fmla="*/ 488633 h 1657350"/>
                <a:gd name="connsiteX121" fmla="*/ 2059305 w 2619375"/>
                <a:gd name="connsiteY121" fmla="*/ 471488 h 1657350"/>
                <a:gd name="connsiteX122" fmla="*/ 2112645 w 2619375"/>
                <a:gd name="connsiteY122" fmla="*/ 471488 h 1657350"/>
                <a:gd name="connsiteX123" fmla="*/ 2112645 w 2619375"/>
                <a:gd name="connsiteY123" fmla="*/ 444818 h 1657350"/>
                <a:gd name="connsiteX124" fmla="*/ 2112645 w 2619375"/>
                <a:gd name="connsiteY124" fmla="*/ 414338 h 1657350"/>
                <a:gd name="connsiteX125" fmla="*/ 2123123 w 2619375"/>
                <a:gd name="connsiteY125" fmla="*/ 414338 h 1657350"/>
                <a:gd name="connsiteX126" fmla="*/ 2123123 w 2619375"/>
                <a:gd name="connsiteY126" fmla="*/ 358140 h 1657350"/>
                <a:gd name="connsiteX127" fmla="*/ 2188845 w 2619375"/>
                <a:gd name="connsiteY127" fmla="*/ 358140 h 1657350"/>
                <a:gd name="connsiteX128" fmla="*/ 2188845 w 2619375"/>
                <a:gd name="connsiteY128" fmla="*/ 320040 h 1657350"/>
                <a:gd name="connsiteX129" fmla="*/ 2244090 w 2619375"/>
                <a:gd name="connsiteY129" fmla="*/ 320040 h 1657350"/>
                <a:gd name="connsiteX130" fmla="*/ 2244090 w 2619375"/>
                <a:gd name="connsiteY130" fmla="*/ 284798 h 1657350"/>
                <a:gd name="connsiteX131" fmla="*/ 2295525 w 2619375"/>
                <a:gd name="connsiteY131" fmla="*/ 284798 h 1657350"/>
                <a:gd name="connsiteX132" fmla="*/ 2295525 w 2619375"/>
                <a:gd name="connsiteY132" fmla="*/ 240983 h 1657350"/>
                <a:gd name="connsiteX133" fmla="*/ 2305050 w 2619375"/>
                <a:gd name="connsiteY133" fmla="*/ 240983 h 1657350"/>
                <a:gd name="connsiteX134" fmla="*/ 2305050 w 2619375"/>
                <a:gd name="connsiteY134" fmla="*/ 223838 h 1657350"/>
                <a:gd name="connsiteX135" fmla="*/ 2334578 w 2619375"/>
                <a:gd name="connsiteY135" fmla="*/ 223838 h 1657350"/>
                <a:gd name="connsiteX136" fmla="*/ 2334578 w 2619375"/>
                <a:gd name="connsiteY136" fmla="*/ 195263 h 1657350"/>
                <a:gd name="connsiteX137" fmla="*/ 2379345 w 2619375"/>
                <a:gd name="connsiteY137" fmla="*/ 195263 h 1657350"/>
                <a:gd name="connsiteX138" fmla="*/ 2379345 w 2619375"/>
                <a:gd name="connsiteY138" fmla="*/ 178118 h 1657350"/>
                <a:gd name="connsiteX139" fmla="*/ 2455545 w 2619375"/>
                <a:gd name="connsiteY139" fmla="*/ 178118 h 1657350"/>
                <a:gd name="connsiteX140" fmla="*/ 2455545 w 2619375"/>
                <a:gd name="connsiteY140" fmla="*/ 159068 h 1657350"/>
                <a:gd name="connsiteX141" fmla="*/ 2468880 w 2619375"/>
                <a:gd name="connsiteY141" fmla="*/ 159068 h 1657350"/>
                <a:gd name="connsiteX142" fmla="*/ 2468880 w 2619375"/>
                <a:gd name="connsiteY142" fmla="*/ 125730 h 1657350"/>
                <a:gd name="connsiteX143" fmla="*/ 2483168 w 2619375"/>
                <a:gd name="connsiteY143" fmla="*/ 125730 h 1657350"/>
                <a:gd name="connsiteX144" fmla="*/ 2483168 w 2619375"/>
                <a:gd name="connsiteY144" fmla="*/ 113348 h 1657350"/>
                <a:gd name="connsiteX145" fmla="*/ 2525078 w 2619375"/>
                <a:gd name="connsiteY145" fmla="*/ 113348 h 1657350"/>
                <a:gd name="connsiteX146" fmla="*/ 2525078 w 2619375"/>
                <a:gd name="connsiteY146" fmla="*/ 80963 h 1657350"/>
                <a:gd name="connsiteX147" fmla="*/ 2532698 w 2619375"/>
                <a:gd name="connsiteY147" fmla="*/ 80963 h 1657350"/>
                <a:gd name="connsiteX148" fmla="*/ 2532698 w 2619375"/>
                <a:gd name="connsiteY148" fmla="*/ 73343 h 1657350"/>
                <a:gd name="connsiteX149" fmla="*/ 2554605 w 2619375"/>
                <a:gd name="connsiteY149" fmla="*/ 73343 h 1657350"/>
                <a:gd name="connsiteX150" fmla="*/ 2554605 w 2619375"/>
                <a:gd name="connsiteY150" fmla="*/ 40958 h 1657350"/>
                <a:gd name="connsiteX151" fmla="*/ 2562225 w 2619375"/>
                <a:gd name="connsiteY151" fmla="*/ 40958 h 1657350"/>
                <a:gd name="connsiteX152" fmla="*/ 2562225 w 2619375"/>
                <a:gd name="connsiteY152" fmla="*/ 26670 h 1657350"/>
                <a:gd name="connsiteX153" fmla="*/ 2581275 w 2619375"/>
                <a:gd name="connsiteY153" fmla="*/ 26670 h 1657350"/>
                <a:gd name="connsiteX154" fmla="*/ 2581275 w 2619375"/>
                <a:gd name="connsiteY154" fmla="*/ 0 h 1657350"/>
                <a:gd name="connsiteX155" fmla="*/ 2620328 w 2619375"/>
                <a:gd name="connsiteY155" fmla="*/ 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2619375" h="1657350">
                  <a:moveTo>
                    <a:pt x="0" y="1657350"/>
                  </a:moveTo>
                  <a:lnTo>
                    <a:pt x="0" y="1640205"/>
                  </a:lnTo>
                  <a:lnTo>
                    <a:pt x="83820" y="1640205"/>
                  </a:lnTo>
                  <a:lnTo>
                    <a:pt x="83820" y="1624013"/>
                  </a:lnTo>
                  <a:lnTo>
                    <a:pt x="171450" y="1624013"/>
                  </a:lnTo>
                  <a:lnTo>
                    <a:pt x="171450" y="1615440"/>
                  </a:lnTo>
                  <a:lnTo>
                    <a:pt x="252413" y="1615440"/>
                  </a:lnTo>
                  <a:lnTo>
                    <a:pt x="252413" y="1596390"/>
                  </a:lnTo>
                  <a:lnTo>
                    <a:pt x="306705" y="1596390"/>
                  </a:lnTo>
                  <a:lnTo>
                    <a:pt x="306705" y="1578293"/>
                  </a:lnTo>
                  <a:lnTo>
                    <a:pt x="382905" y="1578293"/>
                  </a:lnTo>
                  <a:lnTo>
                    <a:pt x="382905" y="1568768"/>
                  </a:lnTo>
                  <a:lnTo>
                    <a:pt x="501968" y="1568768"/>
                  </a:lnTo>
                  <a:lnTo>
                    <a:pt x="501968" y="1558290"/>
                  </a:lnTo>
                  <a:lnTo>
                    <a:pt x="531495" y="1558290"/>
                  </a:lnTo>
                  <a:lnTo>
                    <a:pt x="531495" y="1543050"/>
                  </a:lnTo>
                  <a:lnTo>
                    <a:pt x="565785" y="1543050"/>
                  </a:lnTo>
                  <a:lnTo>
                    <a:pt x="565785" y="1530668"/>
                  </a:lnTo>
                  <a:lnTo>
                    <a:pt x="583883" y="1530668"/>
                  </a:lnTo>
                  <a:lnTo>
                    <a:pt x="583883" y="1510665"/>
                  </a:lnTo>
                  <a:lnTo>
                    <a:pt x="611505" y="1510665"/>
                  </a:lnTo>
                  <a:lnTo>
                    <a:pt x="611505" y="1500188"/>
                  </a:lnTo>
                  <a:lnTo>
                    <a:pt x="690563" y="1500188"/>
                  </a:lnTo>
                  <a:lnTo>
                    <a:pt x="690563" y="1482090"/>
                  </a:lnTo>
                  <a:lnTo>
                    <a:pt x="723900" y="1482090"/>
                  </a:lnTo>
                  <a:lnTo>
                    <a:pt x="723900" y="1471613"/>
                  </a:lnTo>
                  <a:lnTo>
                    <a:pt x="738188" y="1471613"/>
                  </a:lnTo>
                  <a:lnTo>
                    <a:pt x="738188" y="1455420"/>
                  </a:lnTo>
                  <a:lnTo>
                    <a:pt x="745808" y="1455420"/>
                  </a:lnTo>
                  <a:lnTo>
                    <a:pt x="745808" y="1447800"/>
                  </a:lnTo>
                  <a:lnTo>
                    <a:pt x="776288" y="1447800"/>
                  </a:lnTo>
                  <a:lnTo>
                    <a:pt x="776288" y="1423988"/>
                  </a:lnTo>
                  <a:lnTo>
                    <a:pt x="792480" y="1423988"/>
                  </a:lnTo>
                  <a:lnTo>
                    <a:pt x="792480" y="1408748"/>
                  </a:lnTo>
                  <a:lnTo>
                    <a:pt x="817245" y="1408748"/>
                  </a:lnTo>
                  <a:lnTo>
                    <a:pt x="817245" y="1385888"/>
                  </a:lnTo>
                  <a:lnTo>
                    <a:pt x="852488" y="1385888"/>
                  </a:lnTo>
                  <a:lnTo>
                    <a:pt x="852488" y="1375410"/>
                  </a:lnTo>
                  <a:lnTo>
                    <a:pt x="900113" y="1375410"/>
                  </a:lnTo>
                  <a:lnTo>
                    <a:pt x="900113" y="1358265"/>
                  </a:lnTo>
                  <a:lnTo>
                    <a:pt x="910590" y="1358265"/>
                  </a:lnTo>
                  <a:lnTo>
                    <a:pt x="910590" y="1341120"/>
                  </a:lnTo>
                  <a:lnTo>
                    <a:pt x="982028" y="1341120"/>
                  </a:lnTo>
                  <a:lnTo>
                    <a:pt x="982028" y="1325880"/>
                  </a:lnTo>
                  <a:lnTo>
                    <a:pt x="1020128" y="1325880"/>
                  </a:lnTo>
                  <a:lnTo>
                    <a:pt x="1020128" y="1308735"/>
                  </a:lnTo>
                  <a:lnTo>
                    <a:pt x="1084898" y="1308735"/>
                  </a:lnTo>
                  <a:lnTo>
                    <a:pt x="1084898" y="1290638"/>
                  </a:lnTo>
                  <a:lnTo>
                    <a:pt x="1097280" y="1290638"/>
                  </a:lnTo>
                  <a:lnTo>
                    <a:pt x="1097280" y="1281113"/>
                  </a:lnTo>
                  <a:lnTo>
                    <a:pt x="1110615" y="1281113"/>
                  </a:lnTo>
                  <a:lnTo>
                    <a:pt x="1110615" y="1262063"/>
                  </a:lnTo>
                  <a:lnTo>
                    <a:pt x="1144905" y="1262063"/>
                  </a:lnTo>
                  <a:lnTo>
                    <a:pt x="1144905" y="1252538"/>
                  </a:lnTo>
                  <a:lnTo>
                    <a:pt x="1277303" y="1252538"/>
                  </a:lnTo>
                  <a:lnTo>
                    <a:pt x="1277303" y="1230630"/>
                  </a:lnTo>
                  <a:lnTo>
                    <a:pt x="1288733" y="1230630"/>
                  </a:lnTo>
                  <a:lnTo>
                    <a:pt x="1288733" y="1201103"/>
                  </a:lnTo>
                  <a:lnTo>
                    <a:pt x="1301115" y="1201103"/>
                  </a:lnTo>
                  <a:lnTo>
                    <a:pt x="1301115" y="1193483"/>
                  </a:lnTo>
                  <a:lnTo>
                    <a:pt x="1313498" y="1193483"/>
                  </a:lnTo>
                  <a:lnTo>
                    <a:pt x="1313498" y="1157288"/>
                  </a:lnTo>
                  <a:lnTo>
                    <a:pt x="1354455" y="1157288"/>
                  </a:lnTo>
                  <a:lnTo>
                    <a:pt x="1354455" y="1140143"/>
                  </a:lnTo>
                  <a:lnTo>
                    <a:pt x="1367790" y="1140143"/>
                  </a:lnTo>
                  <a:lnTo>
                    <a:pt x="1367790" y="1107758"/>
                  </a:lnTo>
                  <a:lnTo>
                    <a:pt x="1382078" y="1107758"/>
                  </a:lnTo>
                  <a:lnTo>
                    <a:pt x="1382078" y="1093470"/>
                  </a:lnTo>
                  <a:lnTo>
                    <a:pt x="1392555" y="1093470"/>
                  </a:lnTo>
                  <a:lnTo>
                    <a:pt x="1392555" y="1062038"/>
                  </a:lnTo>
                  <a:cubicBezTo>
                    <a:pt x="1392555" y="1062038"/>
                    <a:pt x="1416368" y="1062990"/>
                    <a:pt x="1417320" y="1062038"/>
                  </a:cubicBezTo>
                  <a:cubicBezTo>
                    <a:pt x="1418273" y="1061085"/>
                    <a:pt x="1417320" y="1045845"/>
                    <a:pt x="1417320" y="1045845"/>
                  </a:cubicBezTo>
                  <a:lnTo>
                    <a:pt x="1441133" y="1045845"/>
                  </a:lnTo>
                  <a:lnTo>
                    <a:pt x="1441133" y="1028700"/>
                  </a:lnTo>
                  <a:lnTo>
                    <a:pt x="1450658" y="1028700"/>
                  </a:lnTo>
                  <a:lnTo>
                    <a:pt x="1450658" y="1011555"/>
                  </a:lnTo>
                  <a:lnTo>
                    <a:pt x="1467803" y="1011555"/>
                  </a:lnTo>
                  <a:lnTo>
                    <a:pt x="1467803" y="1002030"/>
                  </a:lnTo>
                  <a:lnTo>
                    <a:pt x="1534478" y="1002030"/>
                  </a:lnTo>
                  <a:lnTo>
                    <a:pt x="1534478" y="977265"/>
                  </a:lnTo>
                  <a:lnTo>
                    <a:pt x="1562100" y="977265"/>
                  </a:lnTo>
                  <a:lnTo>
                    <a:pt x="1562100" y="966788"/>
                  </a:lnTo>
                  <a:lnTo>
                    <a:pt x="1582103" y="966788"/>
                  </a:lnTo>
                  <a:lnTo>
                    <a:pt x="1582103" y="947738"/>
                  </a:lnTo>
                  <a:lnTo>
                    <a:pt x="1610678" y="947738"/>
                  </a:lnTo>
                  <a:lnTo>
                    <a:pt x="1610678" y="935355"/>
                  </a:lnTo>
                  <a:lnTo>
                    <a:pt x="1618298" y="935355"/>
                  </a:lnTo>
                  <a:lnTo>
                    <a:pt x="1618298" y="917258"/>
                  </a:lnTo>
                  <a:lnTo>
                    <a:pt x="1634490" y="917258"/>
                  </a:lnTo>
                  <a:lnTo>
                    <a:pt x="1634490" y="900113"/>
                  </a:lnTo>
                  <a:lnTo>
                    <a:pt x="1665923" y="900113"/>
                  </a:lnTo>
                  <a:lnTo>
                    <a:pt x="1665923" y="878205"/>
                  </a:lnTo>
                  <a:lnTo>
                    <a:pt x="1687830" y="878205"/>
                  </a:lnTo>
                  <a:lnTo>
                    <a:pt x="1687830" y="860108"/>
                  </a:lnTo>
                  <a:lnTo>
                    <a:pt x="1694498" y="860108"/>
                  </a:lnTo>
                  <a:lnTo>
                    <a:pt x="1694498" y="840105"/>
                  </a:lnTo>
                  <a:lnTo>
                    <a:pt x="1704023" y="840105"/>
                  </a:lnTo>
                  <a:lnTo>
                    <a:pt x="1704023" y="814388"/>
                  </a:lnTo>
                  <a:lnTo>
                    <a:pt x="1763078" y="814388"/>
                  </a:lnTo>
                  <a:lnTo>
                    <a:pt x="1763078" y="798195"/>
                  </a:lnTo>
                  <a:lnTo>
                    <a:pt x="1805940" y="798195"/>
                  </a:lnTo>
                  <a:lnTo>
                    <a:pt x="1805940" y="776288"/>
                  </a:lnTo>
                  <a:lnTo>
                    <a:pt x="1826895" y="776288"/>
                  </a:lnTo>
                  <a:lnTo>
                    <a:pt x="1826895" y="764858"/>
                  </a:lnTo>
                  <a:lnTo>
                    <a:pt x="1840230" y="764858"/>
                  </a:lnTo>
                  <a:lnTo>
                    <a:pt x="1840230" y="741045"/>
                  </a:lnTo>
                  <a:lnTo>
                    <a:pt x="1852613" y="741045"/>
                  </a:lnTo>
                  <a:lnTo>
                    <a:pt x="1852613" y="727710"/>
                  </a:lnTo>
                  <a:lnTo>
                    <a:pt x="1878330" y="727710"/>
                  </a:lnTo>
                  <a:lnTo>
                    <a:pt x="1878330" y="692468"/>
                  </a:lnTo>
                  <a:lnTo>
                    <a:pt x="1924050" y="692468"/>
                  </a:lnTo>
                  <a:lnTo>
                    <a:pt x="1924050" y="622935"/>
                  </a:lnTo>
                  <a:lnTo>
                    <a:pt x="1971675" y="622935"/>
                  </a:lnTo>
                  <a:lnTo>
                    <a:pt x="1971675" y="568643"/>
                  </a:lnTo>
                  <a:lnTo>
                    <a:pt x="2005013" y="568643"/>
                  </a:lnTo>
                  <a:lnTo>
                    <a:pt x="2005013" y="546735"/>
                  </a:lnTo>
                  <a:lnTo>
                    <a:pt x="2021205" y="546735"/>
                  </a:lnTo>
                  <a:lnTo>
                    <a:pt x="2021205" y="508635"/>
                  </a:lnTo>
                  <a:lnTo>
                    <a:pt x="2036445" y="508635"/>
                  </a:lnTo>
                  <a:lnTo>
                    <a:pt x="2036445" y="488633"/>
                  </a:lnTo>
                  <a:lnTo>
                    <a:pt x="2059305" y="488633"/>
                  </a:lnTo>
                  <a:lnTo>
                    <a:pt x="2059305" y="471488"/>
                  </a:lnTo>
                  <a:lnTo>
                    <a:pt x="2112645" y="471488"/>
                  </a:lnTo>
                  <a:lnTo>
                    <a:pt x="2112645" y="444818"/>
                  </a:lnTo>
                  <a:lnTo>
                    <a:pt x="2112645" y="414338"/>
                  </a:lnTo>
                  <a:lnTo>
                    <a:pt x="2123123" y="414338"/>
                  </a:lnTo>
                  <a:lnTo>
                    <a:pt x="2123123" y="358140"/>
                  </a:lnTo>
                  <a:lnTo>
                    <a:pt x="2188845" y="358140"/>
                  </a:lnTo>
                  <a:lnTo>
                    <a:pt x="2188845" y="320040"/>
                  </a:lnTo>
                  <a:lnTo>
                    <a:pt x="2244090" y="320040"/>
                  </a:lnTo>
                  <a:lnTo>
                    <a:pt x="2244090" y="284798"/>
                  </a:lnTo>
                  <a:lnTo>
                    <a:pt x="2295525" y="284798"/>
                  </a:lnTo>
                  <a:lnTo>
                    <a:pt x="2295525" y="240983"/>
                  </a:lnTo>
                  <a:lnTo>
                    <a:pt x="2305050" y="240983"/>
                  </a:lnTo>
                  <a:lnTo>
                    <a:pt x="2305050" y="223838"/>
                  </a:lnTo>
                  <a:lnTo>
                    <a:pt x="2334578" y="223838"/>
                  </a:lnTo>
                  <a:lnTo>
                    <a:pt x="2334578" y="195263"/>
                  </a:lnTo>
                  <a:lnTo>
                    <a:pt x="2379345" y="195263"/>
                  </a:lnTo>
                  <a:lnTo>
                    <a:pt x="2379345" y="178118"/>
                  </a:lnTo>
                  <a:lnTo>
                    <a:pt x="2455545" y="178118"/>
                  </a:lnTo>
                  <a:lnTo>
                    <a:pt x="2455545" y="159068"/>
                  </a:lnTo>
                  <a:lnTo>
                    <a:pt x="2468880" y="159068"/>
                  </a:lnTo>
                  <a:lnTo>
                    <a:pt x="2468880" y="125730"/>
                  </a:lnTo>
                  <a:lnTo>
                    <a:pt x="2483168" y="125730"/>
                  </a:lnTo>
                  <a:lnTo>
                    <a:pt x="2483168" y="113348"/>
                  </a:lnTo>
                  <a:lnTo>
                    <a:pt x="2525078" y="113348"/>
                  </a:lnTo>
                  <a:lnTo>
                    <a:pt x="2525078" y="80963"/>
                  </a:lnTo>
                  <a:lnTo>
                    <a:pt x="2532698" y="80963"/>
                  </a:lnTo>
                  <a:lnTo>
                    <a:pt x="2532698" y="73343"/>
                  </a:lnTo>
                  <a:lnTo>
                    <a:pt x="2554605" y="73343"/>
                  </a:lnTo>
                  <a:lnTo>
                    <a:pt x="2554605" y="40958"/>
                  </a:lnTo>
                  <a:lnTo>
                    <a:pt x="2562225" y="40958"/>
                  </a:lnTo>
                  <a:lnTo>
                    <a:pt x="2562225" y="26670"/>
                  </a:lnTo>
                  <a:lnTo>
                    <a:pt x="2581275" y="26670"/>
                  </a:lnTo>
                  <a:lnTo>
                    <a:pt x="2581275" y="0"/>
                  </a:lnTo>
                  <a:lnTo>
                    <a:pt x="2620328" y="0"/>
                  </a:lnTo>
                </a:path>
              </a:pathLst>
            </a:custGeom>
            <a:noFill/>
            <a:ln w="19050" cap="flat">
              <a:solidFill>
                <a:schemeClr val="tx1"/>
              </a:solidFill>
              <a:prstDash val="solid"/>
              <a:miter/>
            </a:ln>
          </p:spPr>
          <p:txBody>
            <a:bodyPr rtlCol="0" anchor="ctr"/>
            <a:lstStyle/>
            <a:p>
              <a:endParaRPr lang="en-US" sz="2400" dirty="0"/>
            </a:p>
          </p:txBody>
        </p:sp>
        <p:pic>
          <p:nvPicPr>
            <p:cNvPr id="572" name="Graphic 571">
              <a:extLst>
                <a:ext uri="{FF2B5EF4-FFF2-40B4-BE49-F238E27FC236}">
                  <a16:creationId xmlns:a16="http://schemas.microsoft.com/office/drawing/2014/main" id="{1E0DE4E3-224F-4D90-839B-90E9C17E32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47927" y="2633459"/>
              <a:ext cx="6031607" cy="1350165"/>
            </a:xfrm>
            <a:prstGeom prst="rect">
              <a:avLst/>
            </a:prstGeom>
          </p:spPr>
        </p:pic>
        <p:pic>
          <p:nvPicPr>
            <p:cNvPr id="573" name="Graphic 572">
              <a:extLst>
                <a:ext uri="{FF2B5EF4-FFF2-40B4-BE49-F238E27FC236}">
                  <a16:creationId xmlns:a16="http://schemas.microsoft.com/office/drawing/2014/main" id="{5FEAFBD4-115F-4F23-912C-1EB11F00F4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3459" y="3219450"/>
              <a:ext cx="5578378" cy="758285"/>
            </a:xfrm>
            <a:prstGeom prst="rect">
              <a:avLst/>
            </a:prstGeom>
          </p:spPr>
        </p:pic>
      </p:grpSp>
      <p:sp>
        <p:nvSpPr>
          <p:cNvPr id="133" name="Rectangle 132">
            <a:extLst>
              <a:ext uri="{FF2B5EF4-FFF2-40B4-BE49-F238E27FC236}">
                <a16:creationId xmlns:a16="http://schemas.microsoft.com/office/drawing/2014/main" id="{CEBCC87C-1CA3-4756-BCCD-2B485E0EDD2F}"/>
              </a:ext>
            </a:extLst>
          </p:cNvPr>
          <p:cNvSpPr/>
          <p:nvPr/>
        </p:nvSpPr>
        <p:spPr>
          <a:xfrm>
            <a:off x="0" y="5691810"/>
            <a:ext cx="11769600" cy="430887"/>
          </a:xfrm>
          <a:prstGeom prst="rect">
            <a:avLst/>
          </a:prstGeom>
        </p:spPr>
        <p:txBody>
          <a:bodyPr wrap="square" lIns="0" tIns="0" rIns="0" bIns="0">
            <a:spAutoFit/>
          </a:bodyPr>
          <a:lstStyle/>
          <a:p>
            <a:pPr marR="40638" algn="ctr" defTabSz="910783" fontAlgn="base">
              <a:spcBef>
                <a:spcPct val="0"/>
              </a:spcBef>
              <a:spcAft>
                <a:spcPct val="0"/>
              </a:spcAft>
              <a:buClr>
                <a:schemeClr val="accent1"/>
              </a:buClr>
              <a:defRPr sz="5000" b="0">
                <a:uFill>
                  <a:solidFill>
                    <a:srgbClr val="000000"/>
                  </a:solidFill>
                </a:uFill>
                <a:latin typeface="Futura"/>
                <a:ea typeface="Futura"/>
                <a:cs typeface="Futura"/>
                <a:sym typeface="Futura"/>
              </a:defRPr>
            </a:pPr>
            <a:r>
              <a:rPr lang="en-US" sz="1400" dirty="0">
                <a:uFill>
                  <a:solidFill>
                    <a:srgbClr val="000000"/>
                  </a:solidFill>
                </a:uFill>
                <a:sym typeface="Futura"/>
              </a:rPr>
              <a:t>This study was done in a prospective cohort of 21,094 men (mean age, 53 years) without known coronary heart disease at baseline in the Physicians’ Health Study</a:t>
            </a:r>
          </a:p>
        </p:txBody>
      </p:sp>
    </p:spTree>
    <p:extLst>
      <p:ext uri="{BB962C8B-B14F-4D97-AF65-F5344CB8AC3E}">
        <p14:creationId xmlns:p14="http://schemas.microsoft.com/office/powerpoint/2010/main" val="2318462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EADYFORQC" val="2"/>
  <p:tag name="STATOUTPUTNEEDED" val="2"/>
  <p:tag name="STATOUTPUTREQUESTED" val="2"/>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3967</TotalTime>
  <Words>2242</Words>
  <Application>Microsoft Office PowerPoint</Application>
  <PresentationFormat>Widescreen</PresentationFormat>
  <Paragraphs>295</Paragraphs>
  <Slides>33</Slides>
  <Notes>9</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33</vt:i4>
      </vt:variant>
    </vt:vector>
  </HeadingPairs>
  <TitlesOfParts>
    <vt:vector size="44" baseType="lpstr">
      <vt:lpstr>MS PGothic</vt:lpstr>
      <vt:lpstr>Arial</vt:lpstr>
      <vt:lpstr>Calibri</vt:lpstr>
      <vt:lpstr>Calibri Light</vt:lpstr>
      <vt:lpstr>Charis SIL</vt:lpstr>
      <vt:lpstr>Futura</vt:lpstr>
      <vt:lpstr>MinionPro-Regular</vt:lpstr>
      <vt:lpstr>Verdana</vt:lpstr>
      <vt:lpstr>Wingdings</vt:lpstr>
      <vt:lpstr>ヒラギノ角ゴ Pro W3</vt:lpstr>
      <vt:lpstr>Tema di Office</vt:lpstr>
      <vt:lpstr>INCRETINE E PROTEZIONE CARDIOVASCOLARE:  ULTIME EVIDENZE </vt:lpstr>
      <vt:lpstr>Life expectancy decreases as BMI increases</vt:lpstr>
      <vt:lpstr>CVD is the primary cause of mortality in obesity</vt:lpstr>
      <vt:lpstr>Greater risk of developing T2D with higher BMI </vt:lpstr>
      <vt:lpstr>Individuals with high BMI are more likely to develop hypertension than healthy subjects</vt:lpstr>
      <vt:lpstr>The prevalence of hypertension increases with increasing BMI</vt:lpstr>
      <vt:lpstr>Progressive rise of the total cholesterol and triglycerides with increasing BMI </vt:lpstr>
      <vt:lpstr>Presentazione standard di PowerPoint</vt:lpstr>
      <vt:lpstr>Incidence of Heart Failure over time according to body weight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How much weight loss is needed to improve obesity-related complications?</vt:lpstr>
      <vt:lpstr>Metabolic surgery is associated with decreased risk of developing heart failure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Stefano Genovese</dc:creator>
  <cp:lastModifiedBy>Marenzi Giancarlo</cp:lastModifiedBy>
  <cp:revision>91</cp:revision>
  <dcterms:created xsi:type="dcterms:W3CDTF">2021-10-11T17:02:58Z</dcterms:created>
  <dcterms:modified xsi:type="dcterms:W3CDTF">2024-10-17T09:51:32Z</dcterms:modified>
</cp:coreProperties>
</file>